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73" r:id="rId2"/>
    <p:sldId id="272" r:id="rId3"/>
    <p:sldId id="271" r:id="rId4"/>
    <p:sldId id="270" r:id="rId5"/>
    <p:sldId id="266" r:id="rId6"/>
    <p:sldId id="261" r:id="rId7"/>
    <p:sldId id="269" r:id="rId8"/>
    <p:sldId id="275" r:id="rId9"/>
    <p:sldId id="276" r:id="rId10"/>
    <p:sldId id="263" r:id="rId11"/>
    <p:sldId id="274" r:id="rId12"/>
    <p:sldId id="268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Lato" panose="020F0502020204030203" pitchFamily="34" charset="0"/>
      <p:regular r:id="rId19"/>
      <p:bold r:id="rId20"/>
      <p:italic r:id="rId21"/>
      <p:boldItalic r:id="rId22"/>
    </p:embeddedFont>
    <p:embeddedFont>
      <p:font typeface="Open Sans Light" panose="020B030603050402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300"/>
    <a:srgbClr val="00B9FC"/>
    <a:srgbClr val="FF9900"/>
    <a:srgbClr val="000000"/>
    <a:srgbClr val="FFFF00"/>
    <a:srgbClr val="C29194"/>
    <a:srgbClr val="9BDC55"/>
    <a:srgbClr val="EC9F24"/>
    <a:srgbClr val="FF9A01"/>
    <a:srgbClr val="FF28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59" autoAdjust="0"/>
    <p:restoredTop sz="94653"/>
  </p:normalViewPr>
  <p:slideViewPr>
    <p:cSldViewPr snapToGrid="0">
      <p:cViewPr varScale="1">
        <p:scale>
          <a:sx n="65" d="100"/>
          <a:sy n="65" d="100"/>
        </p:scale>
        <p:origin x="8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" name="Google Shape;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51729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1939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5277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8201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5" name="Google Shape;265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720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4500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0440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8" name="Google Shape;32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4062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Add1">
  <p:cSld name="SlideAdd1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" y="0"/>
            <a:ext cx="12191999" cy="6858000"/>
          </a:xfrm>
          <a:prstGeom prst="rect">
            <a:avLst/>
          </a:prstGeom>
          <a:blipFill rotWithShape="1">
            <a:blip r:embed="rId2">
              <a:alphaModFix/>
            </a:blip>
            <a:tile tx="0" ty="0" sx="100000" sy="100000" flip="none" algn="tl"/>
          </a:blipFill>
          <a:ln>
            <a:noFill/>
          </a:ln>
        </p:spPr>
      </p:pic>
      <p:pic>
        <p:nvPicPr>
          <p:cNvPr id="12" name="Google Shape;12;p2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5292438" y="1944013"/>
            <a:ext cx="6094553" cy="3810243"/>
          </a:xfrm>
          <a:prstGeom prst="rect">
            <a:avLst/>
          </a:prstGeom>
          <a:blipFill rotWithShape="1">
            <a:blip r:embed="rId2">
              <a:alphaModFix/>
            </a:blip>
            <a:tile tx="0" ty="0" sx="100000" sy="100000" flip="none" algn="tl"/>
          </a:blipFill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961115" y="2215463"/>
            <a:ext cx="3343773" cy="1938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Lato"/>
              <a:buNone/>
              <a:defRPr sz="4000" b="1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/>
          </p:nvPr>
        </p:nvSpPr>
        <p:spPr>
          <a:xfrm>
            <a:off x="1108276" y="1785486"/>
            <a:ext cx="2832788" cy="132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ato"/>
              <a:buNone/>
              <a:defRPr sz="4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title"/>
          </p:nvPr>
        </p:nvSpPr>
        <p:spPr>
          <a:xfrm>
            <a:off x="1108276" y="1337358"/>
            <a:ext cx="2832788" cy="132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ato"/>
              <a:buNone/>
              <a:defRPr sz="4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1679304" y="645343"/>
            <a:ext cx="8833393" cy="704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ato"/>
              <a:buNone/>
              <a:defRPr sz="4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Add2">
  <p:cSld name="SlideAdd2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4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256144" y="4008584"/>
            <a:ext cx="10935856" cy="2849416"/>
          </a:xfrm>
          <a:prstGeom prst="rect">
            <a:avLst/>
          </a:prstGeom>
          <a:blipFill rotWithShape="1">
            <a:blip r:embed="rId2">
              <a:alphaModFix/>
            </a:blip>
            <a:tile tx="0" ty="0" sx="100000" sy="100000" flip="none" algn="tl"/>
          </a:blipFill>
          <a:ln>
            <a:noFill/>
          </a:ln>
        </p:spPr>
      </p:pic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188431" y="1163106"/>
            <a:ext cx="5477164" cy="132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ato"/>
              <a:buNone/>
              <a:defRPr sz="4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Add4">
  <p:cSld name="SlideAdd4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5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6216074" y="0"/>
            <a:ext cx="5975926" cy="6858000"/>
          </a:xfrm>
          <a:prstGeom prst="rect">
            <a:avLst/>
          </a:prstGeom>
          <a:blipFill rotWithShape="1">
            <a:blip r:embed="rId2">
              <a:alphaModFix/>
            </a:blip>
            <a:tile tx="0" ty="0" sx="100000" sy="100000" flip="none" algn="tl"/>
          </a:blipFill>
          <a:ln>
            <a:noFill/>
          </a:ln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178565" y="1758229"/>
            <a:ext cx="4140950" cy="132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ato"/>
              <a:buNone/>
              <a:defRPr sz="4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Add14">
  <p:cSld name="SlideAdd14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6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566286" y="2019928"/>
            <a:ext cx="923543" cy="923545"/>
          </a:xfrm>
          <a:prstGeom prst="rect">
            <a:avLst/>
          </a:prstGeom>
          <a:blipFill rotWithShape="1">
            <a:blip r:embed="rId2">
              <a:alphaModFix/>
            </a:blip>
            <a:tile tx="0" ty="0" sx="100000" sy="100000" flip="none" algn="tl"/>
          </a:blipFill>
          <a:ln>
            <a:noFill/>
          </a:ln>
        </p:spPr>
      </p:pic>
      <p:pic>
        <p:nvPicPr>
          <p:cNvPr id="24" name="Google Shape;24;p6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4278248" y="2019928"/>
            <a:ext cx="923545" cy="923545"/>
          </a:xfrm>
          <a:prstGeom prst="rect">
            <a:avLst/>
          </a:prstGeom>
          <a:blipFill rotWithShape="1">
            <a:blip r:embed="rId2">
              <a:alphaModFix/>
            </a:blip>
            <a:tile tx="0" ty="0" sx="100000" sy="100000" flip="none" algn="tl"/>
          </a:blipFill>
          <a:ln>
            <a:noFill/>
          </a:ln>
        </p:spPr>
      </p:pic>
      <p:pic>
        <p:nvPicPr>
          <p:cNvPr id="25" name="Google Shape;25;p6"/>
          <p:cNvPicPr preferRelativeResize="0">
            <a:picLocks noGrp="1"/>
          </p:cNvPicPr>
          <p:nvPr>
            <p:ph type="pic" idx="4"/>
          </p:nvPr>
        </p:nvPicPr>
        <p:blipFill/>
        <p:spPr>
          <a:xfrm>
            <a:off x="6990210" y="2019928"/>
            <a:ext cx="923544" cy="923545"/>
          </a:xfrm>
          <a:prstGeom prst="rect">
            <a:avLst/>
          </a:prstGeom>
          <a:blipFill rotWithShape="1">
            <a:blip r:embed="rId2">
              <a:alphaModFix/>
            </a:blip>
            <a:tile tx="0" ty="0" sx="100000" sy="100000" flip="none" algn="tl"/>
          </a:blipFill>
          <a:ln>
            <a:noFill/>
          </a:ln>
        </p:spPr>
      </p:pic>
      <p:pic>
        <p:nvPicPr>
          <p:cNvPr id="26" name="Google Shape;26;p6"/>
          <p:cNvPicPr preferRelativeResize="0">
            <a:picLocks noGrp="1"/>
          </p:cNvPicPr>
          <p:nvPr>
            <p:ph type="pic" idx="5"/>
          </p:nvPr>
        </p:nvPicPr>
        <p:blipFill/>
        <p:spPr>
          <a:xfrm>
            <a:off x="9702173" y="2019928"/>
            <a:ext cx="923544" cy="923545"/>
          </a:xfrm>
          <a:prstGeom prst="rect">
            <a:avLst/>
          </a:prstGeom>
          <a:blipFill rotWithShape="1">
            <a:blip r:embed="rId2">
              <a:alphaModFix/>
            </a:blip>
            <a:tile tx="0" ty="0" sx="100000" sy="100000" flip="none" algn="tl"/>
          </a:blipFill>
          <a:ln>
            <a:noFill/>
          </a:ln>
        </p:spPr>
      </p:pic>
      <p:pic>
        <p:nvPicPr>
          <p:cNvPr id="27" name="Google Shape;27;p6"/>
          <p:cNvPicPr preferRelativeResize="0">
            <a:picLocks noGrp="1"/>
          </p:cNvPicPr>
          <p:nvPr>
            <p:ph type="pic" idx="6"/>
          </p:nvPr>
        </p:nvPicPr>
        <p:blipFill/>
        <p:spPr>
          <a:xfrm>
            <a:off x="1566286" y="4323424"/>
            <a:ext cx="923543" cy="923544"/>
          </a:xfrm>
          <a:prstGeom prst="rect">
            <a:avLst/>
          </a:prstGeom>
          <a:blipFill rotWithShape="1">
            <a:blip r:embed="rId2">
              <a:alphaModFix/>
            </a:blip>
            <a:tile tx="0" ty="0" sx="100000" sy="100000" flip="none" algn="tl"/>
          </a:blipFill>
          <a:ln>
            <a:noFill/>
          </a:ln>
        </p:spPr>
      </p:pic>
      <p:pic>
        <p:nvPicPr>
          <p:cNvPr id="28" name="Google Shape;28;p6"/>
          <p:cNvPicPr preferRelativeResize="0">
            <a:picLocks noGrp="1"/>
          </p:cNvPicPr>
          <p:nvPr>
            <p:ph type="pic" idx="7"/>
          </p:nvPr>
        </p:nvPicPr>
        <p:blipFill/>
        <p:spPr>
          <a:xfrm>
            <a:off x="4278248" y="4323424"/>
            <a:ext cx="923545" cy="923544"/>
          </a:xfrm>
          <a:prstGeom prst="rect">
            <a:avLst/>
          </a:prstGeom>
          <a:blipFill rotWithShape="1">
            <a:blip r:embed="rId2">
              <a:alphaModFix/>
            </a:blip>
            <a:tile tx="0" ty="0" sx="100000" sy="100000" flip="none" algn="tl"/>
          </a:blipFill>
          <a:ln>
            <a:noFill/>
          </a:ln>
        </p:spPr>
      </p:pic>
      <p:pic>
        <p:nvPicPr>
          <p:cNvPr id="29" name="Google Shape;29;p6"/>
          <p:cNvPicPr preferRelativeResize="0">
            <a:picLocks noGrp="1"/>
          </p:cNvPicPr>
          <p:nvPr>
            <p:ph type="pic" idx="8"/>
          </p:nvPr>
        </p:nvPicPr>
        <p:blipFill/>
        <p:spPr>
          <a:xfrm>
            <a:off x="6990210" y="4323424"/>
            <a:ext cx="923544" cy="923544"/>
          </a:xfrm>
          <a:prstGeom prst="rect">
            <a:avLst/>
          </a:prstGeom>
          <a:blipFill rotWithShape="1">
            <a:blip r:embed="rId2">
              <a:alphaModFix/>
            </a:blip>
            <a:tile tx="0" ty="0" sx="100000" sy="100000" flip="none" algn="tl"/>
          </a:blipFill>
          <a:ln>
            <a:noFill/>
          </a:ln>
        </p:spPr>
      </p:pic>
      <p:pic>
        <p:nvPicPr>
          <p:cNvPr id="30" name="Google Shape;30;p6"/>
          <p:cNvPicPr preferRelativeResize="0">
            <a:picLocks noGrp="1"/>
          </p:cNvPicPr>
          <p:nvPr>
            <p:ph type="pic" idx="9"/>
          </p:nvPr>
        </p:nvPicPr>
        <p:blipFill/>
        <p:spPr>
          <a:xfrm>
            <a:off x="9702173" y="4323424"/>
            <a:ext cx="923544" cy="923544"/>
          </a:xfrm>
          <a:prstGeom prst="rect">
            <a:avLst/>
          </a:prstGeom>
          <a:blipFill rotWithShape="1">
            <a:blip r:embed="rId2">
              <a:alphaModFix/>
            </a:blip>
            <a:tile tx="0" ty="0" sx="100000" sy="100000" flip="none" algn="tl"/>
          </a:blipFill>
          <a:ln>
            <a:noFill/>
          </a:ln>
        </p:spPr>
      </p:pic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1679304" y="645343"/>
            <a:ext cx="8833393" cy="704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ato"/>
              <a:buNone/>
              <a:defRPr sz="4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Add11">
  <p:cSld name="SlideAdd11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7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464564" y="1197864"/>
            <a:ext cx="4462272" cy="4462272"/>
          </a:xfrm>
          <a:prstGeom prst="rect">
            <a:avLst/>
          </a:prstGeom>
          <a:blipFill rotWithShape="1">
            <a:blip r:embed="rId2">
              <a:alphaModFix/>
            </a:blip>
            <a:tile tx="0" ty="0" sx="100000" sy="100000" flip="none" algn="tl"/>
          </a:blipFill>
          <a:ln>
            <a:noFill/>
          </a:ln>
        </p:spPr>
      </p:pic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7241309" y="1148431"/>
            <a:ext cx="3027404" cy="1938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ato"/>
              <a:buNone/>
              <a:defRPr sz="4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Add17">
  <p:cSld name="SlideAdd17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8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4639015" y="1366983"/>
            <a:ext cx="2913970" cy="2785594"/>
          </a:xfrm>
          <a:prstGeom prst="rect">
            <a:avLst/>
          </a:prstGeom>
          <a:blipFill rotWithShape="1">
            <a:blip r:embed="rId2">
              <a:alphaModFix/>
            </a:blip>
            <a:tile tx="0" ty="0" sx="100000" sy="100000" flip="none" algn="tl"/>
          </a:blipFill>
          <a:ln>
            <a:noFill/>
          </a:ln>
        </p:spPr>
      </p:pic>
      <p:pic>
        <p:nvPicPr>
          <p:cNvPr id="37" name="Google Shape;37;p8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523108" y="1280069"/>
            <a:ext cx="3868784" cy="2959423"/>
          </a:xfrm>
          <a:prstGeom prst="rect">
            <a:avLst/>
          </a:prstGeom>
          <a:blipFill rotWithShape="1">
            <a:blip r:embed="rId2">
              <a:alphaModFix/>
            </a:blip>
            <a:tile tx="0" ty="0" sx="100000" sy="100000" flip="none" algn="tl"/>
          </a:blipFill>
          <a:ln>
            <a:noFill/>
          </a:ln>
        </p:spPr>
      </p:pic>
      <p:pic>
        <p:nvPicPr>
          <p:cNvPr id="38" name="Google Shape;38;p8"/>
          <p:cNvPicPr preferRelativeResize="0">
            <a:picLocks noGrp="1"/>
          </p:cNvPicPr>
          <p:nvPr>
            <p:ph type="pic" idx="4"/>
          </p:nvPr>
        </p:nvPicPr>
        <p:blipFill/>
        <p:spPr>
          <a:xfrm>
            <a:off x="7800110" y="1280069"/>
            <a:ext cx="3868783" cy="2959423"/>
          </a:xfrm>
          <a:prstGeom prst="rect">
            <a:avLst/>
          </a:prstGeom>
          <a:blipFill rotWithShape="1">
            <a:blip r:embed="rId2">
              <a:alphaModFix/>
            </a:blip>
            <a:tile tx="0" ty="0" sx="100000" sy="100000" flip="none" algn="tl"/>
          </a:blipFill>
          <a:ln>
            <a:noFill/>
          </a:ln>
        </p:spPr>
      </p:pic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1679304" y="4584751"/>
            <a:ext cx="8833393" cy="704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ato"/>
              <a:buNone/>
              <a:defRPr sz="4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Add29">
  <p:cSld name="SlideAdd29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9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4341094" y="2364509"/>
            <a:ext cx="7850907" cy="3970382"/>
          </a:xfrm>
          <a:prstGeom prst="rect">
            <a:avLst/>
          </a:prstGeom>
          <a:blipFill rotWithShape="1">
            <a:blip r:embed="rId2">
              <a:alphaModFix/>
            </a:blip>
            <a:tile tx="0" ty="0" sx="100000" sy="100000" flip="none" algn="tl"/>
          </a:blipFill>
          <a:ln>
            <a:noFill/>
          </a:ln>
        </p:spPr>
      </p:pic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1679304" y="645343"/>
            <a:ext cx="8833393" cy="704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ato"/>
              <a:buNone/>
              <a:defRPr sz="4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Add30">
  <p:cSld name="SlideAdd30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10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0" y="4045527"/>
            <a:ext cx="12192000" cy="2812476"/>
          </a:xfrm>
          <a:prstGeom prst="rect">
            <a:avLst/>
          </a:prstGeom>
          <a:blipFill rotWithShape="1">
            <a:blip r:embed="rId2">
              <a:alphaModFix/>
            </a:blip>
            <a:tile tx="0" ty="0" sx="100000" sy="100000" flip="none" algn="tl"/>
          </a:blipFill>
          <a:ln>
            <a:noFill/>
          </a:ln>
        </p:spPr>
      </p:pic>
      <p:sp>
        <p:nvSpPr>
          <p:cNvPr id="45" name="Google Shape;45;p10"/>
          <p:cNvSpPr txBox="1">
            <a:spLocks noGrp="1"/>
          </p:cNvSpPr>
          <p:nvPr>
            <p:ph type="title"/>
          </p:nvPr>
        </p:nvSpPr>
        <p:spPr>
          <a:xfrm>
            <a:off x="1679304" y="1211798"/>
            <a:ext cx="8833393" cy="1572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4608">
          <p15:clr>
            <a:srgbClr val="F26B43"/>
          </p15:clr>
        </p15:guide>
        <p15:guide id="3" pos="7680">
          <p15:clr>
            <a:srgbClr val="F26B43"/>
          </p15:clr>
        </p15:guide>
        <p15:guide id="4" pos="4224">
          <p15:clr>
            <a:srgbClr val="F26B43"/>
          </p15:clr>
        </p15:guide>
        <p15:guide id="5" pos="4992">
          <p15:clr>
            <a:srgbClr val="F26B43"/>
          </p15:clr>
        </p15:guide>
        <p15:guide id="6" pos="5376">
          <p15:clr>
            <a:srgbClr val="F26B43"/>
          </p15:clr>
        </p15:guide>
        <p15:guide id="7" orient="horz" pos="2160">
          <p15:clr>
            <a:srgbClr val="F26B43"/>
          </p15:clr>
        </p15:guide>
        <p15:guide id="8" pos="5761">
          <p15:clr>
            <a:srgbClr val="F26B43"/>
          </p15:clr>
        </p15:guide>
        <p15:guide id="9" orient="horz" pos="4320">
          <p15:clr>
            <a:srgbClr val="F26B43"/>
          </p15:clr>
        </p15:guide>
        <p15:guide id="10" pos="6145">
          <p15:clr>
            <a:srgbClr val="F26B43"/>
          </p15:clr>
        </p15:guide>
        <p15:guide id="11" pos="6529">
          <p15:clr>
            <a:srgbClr val="F26B43"/>
          </p15:clr>
        </p15:guide>
        <p15:guide id="12" pos="6913">
          <p15:clr>
            <a:srgbClr val="F26B43"/>
          </p15:clr>
        </p15:guide>
        <p15:guide id="13" pos="7297">
          <p15:clr>
            <a:srgbClr val="F26B43"/>
          </p15:clr>
        </p15:guide>
        <p15:guide id="14" pos="3456">
          <p15:clr>
            <a:srgbClr val="F26B43"/>
          </p15:clr>
        </p15:guide>
        <p15:guide id="15" pos="3072">
          <p15:clr>
            <a:srgbClr val="F26B43"/>
          </p15:clr>
        </p15:guide>
        <p15:guide id="16" pos="2688">
          <p15:clr>
            <a:srgbClr val="F26B43"/>
          </p15:clr>
        </p15:guide>
        <p15:guide id="17" pos="2304">
          <p15:clr>
            <a:srgbClr val="F26B43"/>
          </p15:clr>
        </p15:guide>
        <p15:guide id="18" pos="1919">
          <p15:clr>
            <a:srgbClr val="F26B43"/>
          </p15:clr>
        </p15:guide>
        <p15:guide id="19" pos="1535">
          <p15:clr>
            <a:srgbClr val="F26B43"/>
          </p15:clr>
        </p15:guide>
        <p15:guide id="20" pos="1151">
          <p15:clr>
            <a:srgbClr val="F26B43"/>
          </p15:clr>
        </p15:guide>
        <p15:guide id="21" pos="767">
          <p15:clr>
            <a:srgbClr val="F26B43"/>
          </p15:clr>
        </p15:guide>
        <p15:guide id="22" pos="383">
          <p15:clr>
            <a:srgbClr val="F26B43"/>
          </p15:clr>
        </p15:guide>
        <p15:guide id="23">
          <p15:clr>
            <a:srgbClr val="F26B43"/>
          </p15:clr>
        </p15:guide>
        <p15:guide id="24" pos="4032">
          <p15:clr>
            <a:srgbClr val="F26B43"/>
          </p15:clr>
        </p15:guide>
        <p15:guide id="25" pos="4416">
          <p15:clr>
            <a:srgbClr val="F26B43"/>
          </p15:clr>
        </p15:guide>
        <p15:guide id="26" pos="4800">
          <p15:clr>
            <a:srgbClr val="F26B43"/>
          </p15:clr>
        </p15:guide>
        <p15:guide id="27" pos="5184">
          <p15:clr>
            <a:srgbClr val="F26B43"/>
          </p15:clr>
        </p15:guide>
        <p15:guide id="28" pos="5568">
          <p15:clr>
            <a:srgbClr val="F26B43"/>
          </p15:clr>
        </p15:guide>
        <p15:guide id="29" pos="5953">
          <p15:clr>
            <a:srgbClr val="F26B43"/>
          </p15:clr>
        </p15:guide>
        <p15:guide id="30" orient="horz" pos="2352">
          <p15:clr>
            <a:srgbClr val="F26B43"/>
          </p15:clr>
        </p15:guide>
        <p15:guide id="31" pos="7489">
          <p15:clr>
            <a:srgbClr val="F26B43"/>
          </p15:clr>
        </p15:guide>
        <p15:guide id="32" orient="horz" pos="2928">
          <p15:clr>
            <a:srgbClr val="F26B43"/>
          </p15:clr>
        </p15:guide>
        <p15:guide id="33" orient="horz" pos="3312">
          <p15:clr>
            <a:srgbClr val="F26B43"/>
          </p15:clr>
        </p15:guide>
        <p15:guide id="34" orient="horz" pos="3696">
          <p15:clr>
            <a:srgbClr val="F26B43"/>
          </p15:clr>
        </p15:guide>
        <p15:guide id="35" orient="horz" pos="4080">
          <p15:clr>
            <a:srgbClr val="F26B43"/>
          </p15:clr>
        </p15:guide>
        <p15:guide id="36" orient="horz" pos="2544">
          <p15:clr>
            <a:srgbClr val="F26B43"/>
          </p15:clr>
        </p15:guide>
        <p15:guide id="37" orient="horz" pos="2736">
          <p15:clr>
            <a:srgbClr val="F26B43"/>
          </p15:clr>
        </p15:guide>
        <p15:guide id="38" orient="horz" pos="3120">
          <p15:clr>
            <a:srgbClr val="F26B43"/>
          </p15:clr>
        </p15:guide>
        <p15:guide id="39" orient="horz" pos="3504">
          <p15:clr>
            <a:srgbClr val="F26B43"/>
          </p15:clr>
        </p15:guide>
        <p15:guide id="40" orient="horz" pos="3888">
          <p15:clr>
            <a:srgbClr val="F26B43"/>
          </p15:clr>
        </p15:guide>
        <p15:guide id="41" pos="3648">
          <p15:clr>
            <a:srgbClr val="F26B43"/>
          </p15:clr>
        </p15:guide>
        <p15:guide id="42" pos="3264">
          <p15:clr>
            <a:srgbClr val="F26B43"/>
          </p15:clr>
        </p15:guide>
        <p15:guide id="43" pos="2880">
          <p15:clr>
            <a:srgbClr val="F26B43"/>
          </p15:clr>
        </p15:guide>
        <p15:guide id="44" pos="2496">
          <p15:clr>
            <a:srgbClr val="F26B43"/>
          </p15:clr>
        </p15:guide>
        <p15:guide id="45" pos="2112">
          <p15:clr>
            <a:srgbClr val="F26B43"/>
          </p15:clr>
        </p15:guide>
        <p15:guide id="46" pos="1727">
          <p15:clr>
            <a:srgbClr val="F26B43"/>
          </p15:clr>
        </p15:guide>
        <p15:guide id="47" pos="1343">
          <p15:clr>
            <a:srgbClr val="F26B43"/>
          </p15:clr>
        </p15:guide>
        <p15:guide id="48" pos="959">
          <p15:clr>
            <a:srgbClr val="F26B43"/>
          </p15:clr>
        </p15:guide>
        <p15:guide id="49" pos="575">
          <p15:clr>
            <a:srgbClr val="F26B43"/>
          </p15:clr>
        </p15:guide>
        <p15:guide id="50" pos="191">
          <p15:clr>
            <a:srgbClr val="F26B43"/>
          </p15:clr>
        </p15:guide>
        <p15:guide id="51" orient="horz" pos="1776">
          <p15:clr>
            <a:srgbClr val="F26B43"/>
          </p15:clr>
        </p15:guide>
        <p15:guide id="52" orient="horz" pos="1392">
          <p15:clr>
            <a:srgbClr val="F26B43"/>
          </p15:clr>
        </p15:guide>
        <p15:guide id="53" orient="horz" pos="1008">
          <p15:clr>
            <a:srgbClr val="F26B43"/>
          </p15:clr>
        </p15:guide>
        <p15:guide id="54" orient="horz" pos="624">
          <p15:clr>
            <a:srgbClr val="F26B43"/>
          </p15:clr>
        </p15:guide>
        <p15:guide id="55" orient="horz" pos="240">
          <p15:clr>
            <a:srgbClr val="F26B43"/>
          </p15:clr>
        </p15:guide>
        <p15:guide id="56" orient="horz" pos="1584">
          <p15:clr>
            <a:srgbClr val="F26B43"/>
          </p15:clr>
        </p15:guide>
        <p15:guide id="57" orient="horz" pos="1968">
          <p15:clr>
            <a:srgbClr val="F26B43"/>
          </p15:clr>
        </p15:guide>
        <p15:guide id="58" orient="horz" pos="1200">
          <p15:clr>
            <a:srgbClr val="F26B43"/>
          </p15:clr>
        </p15:guide>
        <p15:guide id="59" orient="horz" pos="816">
          <p15:clr>
            <a:srgbClr val="F26B43"/>
          </p15:clr>
        </p15:guide>
        <p15:guide id="60" orient="horz" pos="432">
          <p15:clr>
            <a:srgbClr val="F26B43"/>
          </p15:clr>
        </p15:guide>
        <p15:guide id="61" pos="6721">
          <p15:clr>
            <a:srgbClr val="F26B43"/>
          </p15:clr>
        </p15:guide>
        <p15:guide id="62" pos="6337">
          <p15:clr>
            <a:srgbClr val="F26B43"/>
          </p15:clr>
        </p15:guide>
        <p15:guide id="63" pos="710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harimaumintcapital/" TargetMode="External"/><Relationship Id="rId13" Type="http://schemas.openxmlformats.org/officeDocument/2006/relationships/hyperlink" Target="https://www.tiktok.com/@harimaumint" TargetMode="External"/><Relationship Id="rId18" Type="http://schemas.openxmlformats.org/officeDocument/2006/relationships/image" Target="../media/image44.png"/><Relationship Id="rId3" Type="http://schemas.openxmlformats.org/officeDocument/2006/relationships/image" Target="../media/image40.png"/><Relationship Id="rId21" Type="http://schemas.openxmlformats.org/officeDocument/2006/relationships/image" Target="../media/image47.png"/><Relationship Id="rId7" Type="http://schemas.openxmlformats.org/officeDocument/2006/relationships/hyperlink" Target="https://twitter.com/HarimauMint" TargetMode="External"/><Relationship Id="rId12" Type="http://schemas.openxmlformats.org/officeDocument/2006/relationships/hyperlink" Target="https://t.me/harimaumintgroup" TargetMode="External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medium.com/@harimaumintcapital" TargetMode="External"/><Relationship Id="rId11" Type="http://schemas.openxmlformats.org/officeDocument/2006/relationships/hyperlink" Target="https://t.me/harimaumint" TargetMode="External"/><Relationship Id="rId5" Type="http://schemas.openxmlformats.org/officeDocument/2006/relationships/hyperlink" Target="https://coinbox.gitbook.io/harimau-mint/" TargetMode="External"/><Relationship Id="rId15" Type="http://schemas.openxmlformats.org/officeDocument/2006/relationships/image" Target="../media/image41.png"/><Relationship Id="rId10" Type="http://schemas.openxmlformats.org/officeDocument/2006/relationships/hyperlink" Target="https://www.linkedin.com/company/harimau-mint-capital/" TargetMode="External"/><Relationship Id="rId19" Type="http://schemas.openxmlformats.org/officeDocument/2006/relationships/image" Target="../media/image45.png"/><Relationship Id="rId4" Type="http://schemas.openxmlformats.org/officeDocument/2006/relationships/hyperlink" Target="https://www.harimaumint.com/" TargetMode="External"/><Relationship Id="rId9" Type="http://schemas.openxmlformats.org/officeDocument/2006/relationships/hyperlink" Target="https://www.youtube.com/@harimaumintcapital" TargetMode="External"/><Relationship Id="rId14" Type="http://schemas.openxmlformats.org/officeDocument/2006/relationships/hyperlink" Target="https://www.instagram.com/harimaumintcapita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oinbox.gitbook.io/harimau-mint/view-this-first/payment-gateway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g"/><Relationship Id="rId11" Type="http://schemas.openxmlformats.org/officeDocument/2006/relationships/image" Target="../media/image21.jpg"/><Relationship Id="rId5" Type="http://schemas.openxmlformats.org/officeDocument/2006/relationships/image" Target="../media/image15.jpg"/><Relationship Id="rId10" Type="http://schemas.openxmlformats.org/officeDocument/2006/relationships/image" Target="../media/image20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29;p15">
            <a:extLst>
              <a:ext uri="{FF2B5EF4-FFF2-40B4-BE49-F238E27FC236}">
                <a16:creationId xmlns:a16="http://schemas.microsoft.com/office/drawing/2014/main" id="{2A388A7C-8FE3-5F3D-7389-D66FF146938E}"/>
              </a:ext>
            </a:extLst>
          </p:cNvPr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 rot="16200000">
            <a:off x="-2196170" y="558150"/>
            <a:ext cx="10134040" cy="57417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850706" y="1973712"/>
            <a:ext cx="3198300" cy="19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2000"/>
            </a:pPr>
            <a:r>
              <a:rPr lang="en-US" sz="1800" b="0" dirty="0">
                <a:latin typeface="+mj-lt"/>
              </a:rPr>
              <a:t>HMC Trade offers </a:t>
            </a:r>
            <a:br>
              <a:rPr lang="en-US" sz="1800" b="0" dirty="0">
                <a:latin typeface="+mj-lt"/>
              </a:rPr>
            </a:br>
            <a:r>
              <a:rPr lang="en-US" sz="1800" b="0" dirty="0">
                <a:latin typeface="+mj-lt"/>
              </a:rPr>
              <a:t>multi-investment platform services in </a:t>
            </a:r>
            <a:r>
              <a:rPr lang="en-US" sz="1800" b="0" dirty="0">
                <a:solidFill>
                  <a:srgbClr val="FF9900"/>
                </a:solidFill>
                <a:latin typeface="+mj-lt"/>
              </a:rPr>
              <a:t>fintech, precious</a:t>
            </a:r>
            <a:r>
              <a:rPr lang="en-US" sz="1800" b="0" dirty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1800" b="0" dirty="0">
                <a:solidFill>
                  <a:srgbClr val="FF9900"/>
                </a:solidFill>
                <a:latin typeface="+mj-lt"/>
              </a:rPr>
              <a:t>metals, forex</a:t>
            </a:r>
            <a:r>
              <a:rPr lang="en-US" sz="1800" b="0" dirty="0">
                <a:latin typeface="+mj-lt"/>
              </a:rPr>
              <a:t>, and </a:t>
            </a:r>
            <a:r>
              <a:rPr lang="en-US" sz="1800" b="0" dirty="0">
                <a:solidFill>
                  <a:srgbClr val="FF9900"/>
                </a:solidFill>
                <a:latin typeface="+mj-lt"/>
              </a:rPr>
              <a:t>blockchain </a:t>
            </a:r>
            <a:r>
              <a:rPr lang="en-US" sz="1800" b="0" dirty="0"/>
              <a:t>based trading platform as services. </a:t>
            </a:r>
            <a:endParaRPr sz="1800" b="1" dirty="0">
              <a:solidFill>
                <a:srgbClr val="FF9900"/>
              </a:solidFill>
              <a:latin typeface="+mj-lt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2434188" y="5612643"/>
            <a:ext cx="961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chemeClr val="lt2"/>
                </a:solidFill>
                <a:latin typeface="+mj-lt"/>
                <a:ea typeface="Open Sans Light"/>
                <a:cs typeface="Open Sans Light"/>
                <a:sym typeface="Open Sans Light"/>
              </a:rPr>
              <a:t>Now !</a:t>
            </a:r>
            <a:endParaRPr dirty="0">
              <a:latin typeface="+mj-lt"/>
            </a:endParaRPr>
          </a:p>
        </p:txBody>
      </p:sp>
      <p:sp>
        <p:nvSpPr>
          <p:cNvPr id="59" name="Google Shape;59;p13"/>
          <p:cNvSpPr/>
          <p:nvPr/>
        </p:nvSpPr>
        <p:spPr>
          <a:xfrm>
            <a:off x="1266288" y="5555509"/>
            <a:ext cx="1080300" cy="368100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+mj-l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1353888" y="5603180"/>
            <a:ext cx="905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chemeClr val="lt2"/>
                </a:solidFill>
                <a:latin typeface="+mj-lt"/>
                <a:ea typeface="Open Sans Light"/>
                <a:cs typeface="Open Sans Light"/>
                <a:sym typeface="Open Sans Light"/>
              </a:rPr>
              <a:t>Join Us !</a:t>
            </a:r>
            <a:endParaRPr dirty="0">
              <a:latin typeface="+mj-lt"/>
            </a:endParaRPr>
          </a:p>
        </p:txBody>
      </p:sp>
      <p:sp>
        <p:nvSpPr>
          <p:cNvPr id="2" name="Google Shape;57;p13">
            <a:extLst>
              <a:ext uri="{FF2B5EF4-FFF2-40B4-BE49-F238E27FC236}">
                <a16:creationId xmlns:a16="http://schemas.microsoft.com/office/drawing/2014/main" id="{4F35FF60-3443-49F3-B38D-9CC11349D0E1}"/>
              </a:ext>
            </a:extLst>
          </p:cNvPr>
          <p:cNvSpPr txBox="1"/>
          <p:nvPr/>
        </p:nvSpPr>
        <p:spPr>
          <a:xfrm>
            <a:off x="893063" y="3929082"/>
            <a:ext cx="3155943" cy="1361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1100" dirty="0">
                <a:solidFill>
                  <a:schemeClr val="tx2"/>
                </a:solidFill>
              </a:rPr>
              <a:t>Our multi-investment platform is designed to help users diversify their portfolios and take advantage of a range of investment opportunities in the fintech, precious metals, forex, and blockchain sectors.</a:t>
            </a:r>
            <a:endParaRPr sz="900" b="0" i="0" u="none" strike="noStrike" cap="none" dirty="0">
              <a:solidFill>
                <a:schemeClr val="tx2"/>
              </a:solidFill>
              <a:latin typeface="+mj-l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F85AC9-2D40-D76E-520A-818BAE24F5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9713" y="-774989"/>
            <a:ext cx="7554145" cy="944315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3623BC64-1B71-EAB6-849A-AE56818CDFAD}"/>
              </a:ext>
            </a:extLst>
          </p:cNvPr>
          <p:cNvSpPr/>
          <p:nvPr/>
        </p:nvSpPr>
        <p:spPr>
          <a:xfrm>
            <a:off x="119826" y="486708"/>
            <a:ext cx="12334032" cy="853194"/>
          </a:xfrm>
          <a:prstGeom prst="snip2DiagRect">
            <a:avLst/>
          </a:prstGeom>
          <a:solidFill>
            <a:schemeClr val="bg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7" name="Google Shape;324;p19">
            <a:extLst>
              <a:ext uri="{FF2B5EF4-FFF2-40B4-BE49-F238E27FC236}">
                <a16:creationId xmlns:a16="http://schemas.microsoft.com/office/drawing/2014/main" id="{11B741D1-803B-DF2B-1B76-A47449737B7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1466" y="586074"/>
            <a:ext cx="3302167" cy="7538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320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0"/>
          <p:cNvSpPr txBox="1">
            <a:spLocks noGrp="1"/>
          </p:cNvSpPr>
          <p:nvPr>
            <p:ph type="title"/>
          </p:nvPr>
        </p:nvSpPr>
        <p:spPr>
          <a:xfrm>
            <a:off x="1679304" y="4854001"/>
            <a:ext cx="8833500" cy="7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ato"/>
              <a:buNone/>
            </a:pPr>
            <a:r>
              <a:rPr lang="en-US" sz="4000" b="1" dirty="0">
                <a:latin typeface="+mj-lt"/>
                <a:ea typeface="Lato"/>
                <a:cs typeface="Lato"/>
                <a:sym typeface="Lato"/>
              </a:rPr>
              <a:t>OUR PARTNER &amp; PROVIDERS</a:t>
            </a:r>
            <a:endParaRPr sz="4000" b="1" dirty="0">
              <a:latin typeface="+mj-lt"/>
              <a:ea typeface="Lato"/>
              <a:cs typeface="Lato"/>
              <a:sym typeface="Lato"/>
            </a:endParaRPr>
          </a:p>
        </p:txBody>
      </p:sp>
      <p:sp>
        <p:nvSpPr>
          <p:cNvPr id="331" name="Google Shape;331;p20"/>
          <p:cNvSpPr txBox="1"/>
          <p:nvPr/>
        </p:nvSpPr>
        <p:spPr>
          <a:xfrm>
            <a:off x="1948875" y="5555365"/>
            <a:ext cx="8294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+mj-lt"/>
                <a:ea typeface="Open Sans Light"/>
                <a:cs typeface="Open Sans Light"/>
                <a:sym typeface="Open Sans Light"/>
              </a:rPr>
              <a:t>We're dedicated to delivering the best user experience, and will collaborate with partners and fintech providers to offer cutting-edge products. Stay tuned for more exciting developments</a:t>
            </a:r>
            <a:endParaRPr sz="1200" dirty="0">
              <a:solidFill>
                <a:schemeClr val="dk1"/>
              </a:solidFill>
              <a:latin typeface="+mj-l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32" name="Google Shape;332;p20"/>
          <p:cNvSpPr/>
          <p:nvPr/>
        </p:nvSpPr>
        <p:spPr>
          <a:xfrm>
            <a:off x="798988" y="773050"/>
            <a:ext cx="2304000" cy="922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pic>
        <p:nvPicPr>
          <p:cNvPr id="333" name="Google Shape;33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6325" y="867225"/>
            <a:ext cx="2069327" cy="70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20"/>
          <p:cNvSpPr/>
          <p:nvPr/>
        </p:nvSpPr>
        <p:spPr>
          <a:xfrm>
            <a:off x="3627593" y="773050"/>
            <a:ext cx="3204900" cy="922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pic>
        <p:nvPicPr>
          <p:cNvPr id="335" name="Google Shape;33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32013" y="779873"/>
            <a:ext cx="2996084" cy="922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0"/>
          <p:cNvSpPr/>
          <p:nvPr/>
        </p:nvSpPr>
        <p:spPr>
          <a:xfrm>
            <a:off x="7254414" y="773050"/>
            <a:ext cx="3966900" cy="922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pic>
        <p:nvPicPr>
          <p:cNvPr id="337" name="Google Shape;33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54425" y="628725"/>
            <a:ext cx="3857625" cy="11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20"/>
          <p:cNvSpPr/>
          <p:nvPr/>
        </p:nvSpPr>
        <p:spPr>
          <a:xfrm>
            <a:off x="825501" y="2077250"/>
            <a:ext cx="2491500" cy="922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pic>
        <p:nvPicPr>
          <p:cNvPr id="339" name="Google Shape;339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0213" y="2120538"/>
            <a:ext cx="2382075" cy="835925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20"/>
          <p:cNvSpPr/>
          <p:nvPr/>
        </p:nvSpPr>
        <p:spPr>
          <a:xfrm>
            <a:off x="3822612" y="2077250"/>
            <a:ext cx="3321900" cy="922500"/>
          </a:xfrm>
          <a:prstGeom prst="roundRect">
            <a:avLst>
              <a:gd name="adj" fmla="val 16667"/>
            </a:avLst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pic>
        <p:nvPicPr>
          <p:cNvPr id="341" name="Google Shape;341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85524" y="1992250"/>
            <a:ext cx="2996075" cy="92379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20"/>
          <p:cNvSpPr/>
          <p:nvPr/>
        </p:nvSpPr>
        <p:spPr>
          <a:xfrm>
            <a:off x="7650100" y="2117450"/>
            <a:ext cx="3629100" cy="922500"/>
          </a:xfrm>
          <a:prstGeom prst="roundRect">
            <a:avLst>
              <a:gd name="adj" fmla="val 16667"/>
            </a:avLst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pic>
        <p:nvPicPr>
          <p:cNvPr id="343" name="Google Shape;343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12813" y="2037975"/>
            <a:ext cx="3532175" cy="1081455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20"/>
          <p:cNvSpPr/>
          <p:nvPr/>
        </p:nvSpPr>
        <p:spPr>
          <a:xfrm>
            <a:off x="825502" y="3374625"/>
            <a:ext cx="2760300" cy="922500"/>
          </a:xfrm>
          <a:prstGeom prst="roundRect">
            <a:avLst>
              <a:gd name="adj" fmla="val 16667"/>
            </a:avLst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pic>
        <p:nvPicPr>
          <p:cNvPr id="345" name="Google Shape;345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80225" y="3505822"/>
            <a:ext cx="2760292" cy="616825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20"/>
          <p:cNvSpPr/>
          <p:nvPr/>
        </p:nvSpPr>
        <p:spPr>
          <a:xfrm>
            <a:off x="4103400" y="3374625"/>
            <a:ext cx="2624700" cy="9225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pic>
        <p:nvPicPr>
          <p:cNvPr id="347" name="Google Shape;347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61760" y="3441976"/>
            <a:ext cx="2527719" cy="70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20"/>
          <p:cNvSpPr/>
          <p:nvPr/>
        </p:nvSpPr>
        <p:spPr>
          <a:xfrm>
            <a:off x="7190975" y="3347575"/>
            <a:ext cx="4088100" cy="9225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pic>
        <p:nvPicPr>
          <p:cNvPr id="349" name="Google Shape;349;p2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190976" y="3249514"/>
            <a:ext cx="3966902" cy="1089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21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-97545" y="-336243"/>
            <a:ext cx="13140649" cy="81229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: Diagonal Corners Snipped 1">
            <a:extLst>
              <a:ext uri="{FF2B5EF4-FFF2-40B4-BE49-F238E27FC236}">
                <a16:creationId xmlns:a16="http://schemas.microsoft.com/office/drawing/2014/main" id="{839C1066-38AF-AE96-0E01-92308FFCB12E}"/>
              </a:ext>
            </a:extLst>
          </p:cNvPr>
          <p:cNvSpPr/>
          <p:nvPr/>
        </p:nvSpPr>
        <p:spPr>
          <a:xfrm>
            <a:off x="649370" y="1616158"/>
            <a:ext cx="3834177" cy="4218123"/>
          </a:xfrm>
          <a:prstGeom prst="snip2DiagRect">
            <a:avLst/>
          </a:prstGeom>
          <a:solidFill>
            <a:srgbClr val="FF9900">
              <a:alpha val="90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55" name="Google Shape;355;p21"/>
          <p:cNvSpPr txBox="1">
            <a:spLocks noGrp="1"/>
          </p:cNvSpPr>
          <p:nvPr>
            <p:ph type="title"/>
          </p:nvPr>
        </p:nvSpPr>
        <p:spPr>
          <a:xfrm>
            <a:off x="1679250" y="576966"/>
            <a:ext cx="8833500" cy="7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ato"/>
              <a:buNone/>
            </a:pPr>
            <a:r>
              <a:rPr lang="en-US" sz="4000" b="1" dirty="0">
                <a:latin typeface="+mj-lt"/>
                <a:ea typeface="Lato"/>
                <a:cs typeface="Lato"/>
                <a:sym typeface="Lato"/>
              </a:rPr>
              <a:t>CONTACT US HERE</a:t>
            </a:r>
            <a:endParaRPr sz="4000" b="1" dirty="0">
              <a:latin typeface="+mj-lt"/>
              <a:ea typeface="Lato"/>
              <a:cs typeface="Lato"/>
              <a:sym typeface="Lato"/>
            </a:endParaRPr>
          </a:p>
        </p:txBody>
      </p:sp>
      <p:sp>
        <p:nvSpPr>
          <p:cNvPr id="356" name="Google Shape;356;p21"/>
          <p:cNvSpPr txBox="1"/>
          <p:nvPr/>
        </p:nvSpPr>
        <p:spPr>
          <a:xfrm>
            <a:off x="1316185" y="1804819"/>
            <a:ext cx="2588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2"/>
                </a:solidFill>
                <a:latin typeface="+mj-lt"/>
                <a:ea typeface="Lato"/>
                <a:cs typeface="Lato"/>
                <a:sym typeface="Lato"/>
              </a:rPr>
              <a:t>Office and </a:t>
            </a:r>
            <a:r>
              <a:rPr lang="en-US" sz="1800" b="1" dirty="0" err="1">
                <a:solidFill>
                  <a:schemeClr val="lt2"/>
                </a:solidFill>
                <a:latin typeface="+mj-lt"/>
                <a:ea typeface="Lato"/>
                <a:cs typeface="Lato"/>
                <a:sym typeface="Lato"/>
              </a:rPr>
              <a:t>Centres</a:t>
            </a:r>
            <a:endParaRPr sz="1800" b="1" dirty="0">
              <a:solidFill>
                <a:schemeClr val="lt2"/>
              </a:solidFill>
              <a:latin typeface="+mj-lt"/>
              <a:ea typeface="Lato"/>
              <a:cs typeface="Lato"/>
              <a:sym typeface="Lato"/>
            </a:endParaRPr>
          </a:p>
        </p:txBody>
      </p:sp>
      <p:sp>
        <p:nvSpPr>
          <p:cNvPr id="357" name="Google Shape;357;p21" descr="Envelope"/>
          <p:cNvSpPr/>
          <p:nvPr/>
        </p:nvSpPr>
        <p:spPr>
          <a:xfrm>
            <a:off x="1358664" y="4571666"/>
            <a:ext cx="398967" cy="279277"/>
          </a:xfrm>
          <a:custGeom>
            <a:avLst/>
            <a:gdLst/>
            <a:ahLst/>
            <a:cxnLst/>
            <a:rect l="l" t="t" r="r" b="b"/>
            <a:pathLst>
              <a:path w="274090" h="191863" extrusionOk="0">
                <a:moveTo>
                  <a:pt x="0" y="0"/>
                </a:moveTo>
                <a:lnTo>
                  <a:pt x="0" y="191864"/>
                </a:lnTo>
                <a:lnTo>
                  <a:pt x="274091" y="191864"/>
                </a:lnTo>
                <a:lnTo>
                  <a:pt x="274091" y="0"/>
                </a:lnTo>
                <a:lnTo>
                  <a:pt x="0" y="0"/>
                </a:lnTo>
                <a:close/>
                <a:moveTo>
                  <a:pt x="141842" y="119572"/>
                </a:moveTo>
                <a:cubicBezTo>
                  <a:pt x="139101" y="122313"/>
                  <a:pt x="134990" y="122313"/>
                  <a:pt x="132249" y="119572"/>
                </a:cubicBezTo>
                <a:lnTo>
                  <a:pt x="30835" y="20557"/>
                </a:lnTo>
                <a:lnTo>
                  <a:pt x="243598" y="20557"/>
                </a:lnTo>
                <a:lnTo>
                  <a:pt x="141842" y="119572"/>
                </a:lnTo>
                <a:close/>
                <a:moveTo>
                  <a:pt x="87366" y="94904"/>
                </a:moveTo>
                <a:lnTo>
                  <a:pt x="20557" y="162056"/>
                </a:lnTo>
                <a:lnTo>
                  <a:pt x="20557" y="29465"/>
                </a:lnTo>
                <a:lnTo>
                  <a:pt x="87366" y="94904"/>
                </a:lnTo>
                <a:close/>
                <a:moveTo>
                  <a:pt x="97302" y="104497"/>
                </a:moveTo>
                <a:lnTo>
                  <a:pt x="122998" y="129508"/>
                </a:lnTo>
                <a:cubicBezTo>
                  <a:pt x="127110" y="133277"/>
                  <a:pt x="132249" y="135332"/>
                  <a:pt x="137388" y="135332"/>
                </a:cubicBezTo>
                <a:cubicBezTo>
                  <a:pt x="142527" y="135332"/>
                  <a:pt x="147666" y="133277"/>
                  <a:pt x="151778" y="129508"/>
                </a:cubicBezTo>
                <a:lnTo>
                  <a:pt x="177474" y="104497"/>
                </a:lnTo>
                <a:lnTo>
                  <a:pt x="243941" y="171307"/>
                </a:lnTo>
                <a:lnTo>
                  <a:pt x="30493" y="171307"/>
                </a:lnTo>
                <a:lnTo>
                  <a:pt x="97302" y="104497"/>
                </a:lnTo>
                <a:close/>
                <a:moveTo>
                  <a:pt x="186724" y="94904"/>
                </a:moveTo>
                <a:lnTo>
                  <a:pt x="253534" y="29807"/>
                </a:lnTo>
                <a:lnTo>
                  <a:pt x="253534" y="161714"/>
                </a:lnTo>
                <a:lnTo>
                  <a:pt x="186724" y="94904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2"/>
              </a:solidFill>
              <a:latin typeface="+mj-l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59" name="Google Shape;359;p21"/>
          <p:cNvSpPr txBox="1"/>
          <p:nvPr/>
        </p:nvSpPr>
        <p:spPr>
          <a:xfrm>
            <a:off x="1130935" y="5057936"/>
            <a:ext cx="85442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lt2"/>
                </a:solidFill>
                <a:latin typeface="+mj-lt"/>
                <a:ea typeface="Open Sans Light"/>
                <a:cs typeface="Open Sans Light"/>
                <a:sym typeface="Open Sans Light"/>
              </a:rPr>
              <a:t>SKYPE</a:t>
            </a:r>
            <a:endParaRPr sz="1600" b="1" dirty="0">
              <a:latin typeface="+mj-lt"/>
            </a:endParaRPr>
          </a:p>
        </p:txBody>
      </p:sp>
      <p:sp>
        <p:nvSpPr>
          <p:cNvPr id="360" name="Google Shape;360;p21"/>
          <p:cNvSpPr txBox="1"/>
          <p:nvPr/>
        </p:nvSpPr>
        <p:spPr>
          <a:xfrm>
            <a:off x="1985361" y="4571666"/>
            <a:ext cx="2208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2"/>
                </a:solidFill>
                <a:latin typeface="+mj-lt"/>
                <a:ea typeface="Open Sans Light"/>
                <a:cs typeface="Open Sans Light"/>
                <a:sym typeface="Open Sans Light"/>
              </a:rPr>
              <a:t>: support@harimaumint.com</a:t>
            </a:r>
            <a:endParaRPr dirty="0">
              <a:latin typeface="+mj-lt"/>
            </a:endParaRPr>
          </a:p>
        </p:txBody>
      </p:sp>
      <p:sp>
        <p:nvSpPr>
          <p:cNvPr id="361" name="Google Shape;361;p21"/>
          <p:cNvSpPr txBox="1"/>
          <p:nvPr/>
        </p:nvSpPr>
        <p:spPr>
          <a:xfrm>
            <a:off x="1130935" y="4021397"/>
            <a:ext cx="2958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2"/>
                </a:solidFill>
                <a:latin typeface="+mj-lt"/>
                <a:ea typeface="Lato"/>
                <a:cs typeface="Lato"/>
                <a:sym typeface="Lato"/>
              </a:rPr>
              <a:t>Email and SKYPE Support</a:t>
            </a:r>
            <a:endParaRPr dirty="0">
              <a:latin typeface="+mj-lt"/>
            </a:endParaRPr>
          </a:p>
        </p:txBody>
      </p:sp>
      <p:sp>
        <p:nvSpPr>
          <p:cNvPr id="363" name="Google Shape;363;p21"/>
          <p:cNvSpPr txBox="1"/>
          <p:nvPr/>
        </p:nvSpPr>
        <p:spPr>
          <a:xfrm>
            <a:off x="1985361" y="5053437"/>
            <a:ext cx="1866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2"/>
                </a:solidFill>
                <a:latin typeface="+mj-lt"/>
                <a:ea typeface="Open Sans Light"/>
                <a:cs typeface="Open Sans Light"/>
                <a:sym typeface="Open Sans Light"/>
              </a:rPr>
              <a:t>: </a:t>
            </a:r>
            <a:r>
              <a:rPr lang="en-US" sz="1200" dirty="0" err="1">
                <a:solidFill>
                  <a:schemeClr val="lt2"/>
                </a:solidFill>
                <a:latin typeface="+mj-lt"/>
                <a:ea typeface="Open Sans Light"/>
                <a:cs typeface="Open Sans Light"/>
                <a:sym typeface="Open Sans Light"/>
              </a:rPr>
              <a:t>Daustrader</a:t>
            </a:r>
            <a:endParaRPr sz="1200" dirty="0">
              <a:solidFill>
                <a:schemeClr val="lt2"/>
              </a:solidFill>
              <a:latin typeface="+mj-l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64" name="Google Shape;364;p21"/>
          <p:cNvSpPr/>
          <p:nvPr/>
        </p:nvSpPr>
        <p:spPr>
          <a:xfrm>
            <a:off x="4721739" y="1398059"/>
            <a:ext cx="6715200" cy="15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+mj-lt"/>
                <a:sym typeface="Arial"/>
              </a:rPr>
              <a:t>💬       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+mj-lt"/>
                <a:sym typeface="Arial"/>
              </a:rPr>
              <a:t>Harimau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+mj-lt"/>
                <a:sym typeface="Arial"/>
              </a:rPr>
              <a:t> Mint Capital Important Links :</a:t>
            </a:r>
            <a:endParaRPr sz="18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</a:pPr>
            <a:endParaRPr sz="1800" b="1" i="0" u="none" strike="noStrike" cap="none" dirty="0">
              <a:solidFill>
                <a:schemeClr val="dk1"/>
              </a:solidFill>
              <a:latin typeface="+mj-lt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+mj-lt"/>
              </a:rPr>
              <a:t>    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+mj-lt"/>
                <a:sym typeface="Arial"/>
              </a:rPr>
              <a:t>Official Website : ( </a:t>
            </a:r>
            <a:r>
              <a:rPr lang="en-US" sz="1800" b="0" i="0" u="sng" strike="noStrike" cap="none" dirty="0">
                <a:solidFill>
                  <a:schemeClr val="hlink"/>
                </a:solidFill>
                <a:latin typeface="+mj-lt"/>
                <a:sym typeface="Arial"/>
                <a:hlinkClick r:id="rId4"/>
              </a:rPr>
              <a:t>https://www.harimaumint.com</a:t>
            </a:r>
            <a:r>
              <a:rPr lang="en-US" sz="1800" b="0" i="0" u="none" strike="noStrike" cap="none" dirty="0">
                <a:solidFill>
                  <a:srgbClr val="92D050"/>
                </a:solidFill>
                <a:latin typeface="+mj-lt"/>
                <a:sym typeface="Arial"/>
              </a:rPr>
              <a:t>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+mj-lt"/>
                <a:sym typeface="Arial"/>
              </a:rPr>
              <a:t>)</a:t>
            </a:r>
            <a:endParaRPr sz="1800" dirty="0">
              <a:latin typeface="+mj-lt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+mj-lt"/>
              </a:rPr>
              <a:t>    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+mj-lt"/>
                <a:sym typeface="Arial"/>
              </a:rPr>
              <a:t>Gitbook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+mj-lt"/>
                <a:sym typeface="Arial"/>
              </a:rPr>
              <a:t> Info : ( </a:t>
            </a:r>
            <a:r>
              <a:rPr lang="en-US" sz="1800" b="0" i="0" u="sng" strike="noStrike" cap="none" dirty="0">
                <a:solidFill>
                  <a:schemeClr val="hlink"/>
                </a:solidFill>
                <a:latin typeface="+mj-lt"/>
                <a:sym typeface="Arial"/>
                <a:hlinkClick r:id="rId5"/>
              </a:rPr>
              <a:t>https://coinbox.gitbook.io/harimau-mint/</a:t>
            </a:r>
            <a:r>
              <a:rPr lang="en-US" sz="1800" b="0" i="0" u="none" strike="noStrike" cap="none" dirty="0">
                <a:solidFill>
                  <a:srgbClr val="92D050"/>
                </a:solidFill>
                <a:latin typeface="+mj-lt"/>
                <a:sym typeface="Arial"/>
              </a:rPr>
              <a:t>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+mj-lt"/>
                <a:sym typeface="Arial"/>
              </a:rPr>
              <a:t>)</a:t>
            </a:r>
            <a:endParaRPr sz="1800" dirty="0">
              <a:latin typeface="+mj-lt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+mj-lt"/>
              </a:rPr>
              <a:t>    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+mj-lt"/>
                <a:sym typeface="Arial"/>
              </a:rPr>
              <a:t>Medium Blog : ( </a:t>
            </a:r>
            <a:r>
              <a:rPr lang="en-US" sz="1800" b="0" i="0" u="sng" strike="noStrike" cap="none" dirty="0">
                <a:solidFill>
                  <a:schemeClr val="hlink"/>
                </a:solidFill>
                <a:latin typeface="+mj-lt"/>
                <a:sym typeface="Arial"/>
                <a:hlinkClick r:id="rId6"/>
              </a:rPr>
              <a:t>https://medium.com/@harimaumintcapital</a:t>
            </a:r>
            <a:r>
              <a:rPr lang="en-US" sz="1800" b="0" i="0" u="none" strike="noStrike" cap="none" dirty="0">
                <a:solidFill>
                  <a:srgbClr val="92D050"/>
                </a:solidFill>
                <a:latin typeface="+mj-lt"/>
                <a:sym typeface="Arial"/>
              </a:rPr>
              <a:t>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+mj-lt"/>
                <a:sym typeface="Arial"/>
              </a:rPr>
              <a:t>)</a:t>
            </a:r>
            <a:endParaRPr sz="1800" dirty="0">
              <a:latin typeface="+mj-lt"/>
            </a:endParaRPr>
          </a:p>
        </p:txBody>
      </p:sp>
      <p:sp>
        <p:nvSpPr>
          <p:cNvPr id="365" name="Google Shape;365;p21"/>
          <p:cNvSpPr/>
          <p:nvPr/>
        </p:nvSpPr>
        <p:spPr>
          <a:xfrm>
            <a:off x="4715490" y="3234849"/>
            <a:ext cx="7661100" cy="27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2200" b="1" i="0" u="none" strike="noStrike" cap="none" dirty="0" err="1">
                <a:solidFill>
                  <a:srgbClr val="FF9900"/>
                </a:solidFill>
                <a:latin typeface="+mj-lt"/>
                <a:sym typeface="Arial"/>
              </a:rPr>
              <a:t>Harimau</a:t>
            </a:r>
            <a:r>
              <a:rPr lang="en-US" sz="2200" b="1" i="0" u="none" strike="noStrike" cap="none" dirty="0">
                <a:solidFill>
                  <a:srgbClr val="FF9900"/>
                </a:solidFill>
                <a:latin typeface="+mj-lt"/>
                <a:sym typeface="Arial"/>
              </a:rPr>
              <a:t> Mint Capital Social Media :</a:t>
            </a:r>
            <a:endParaRPr sz="2400" b="1" dirty="0">
              <a:solidFill>
                <a:srgbClr val="FF9900"/>
              </a:solidFill>
              <a:latin typeface="+mj-lt"/>
            </a:endParaRPr>
          </a:p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+mj-lt"/>
                <a:sym typeface="Arial"/>
              </a:rPr>
              <a:t>       Twitter : ( </a:t>
            </a:r>
            <a:r>
              <a:rPr lang="en-US" sz="1800" b="0" i="0" u="sng" strike="noStrike" cap="none" dirty="0">
                <a:solidFill>
                  <a:schemeClr val="hlink"/>
                </a:solidFill>
                <a:latin typeface="+mj-lt"/>
                <a:sym typeface="Arial"/>
                <a:hlinkClick r:id="rId7"/>
              </a:rPr>
              <a:t>https://twitter.com/HarimauMint</a:t>
            </a:r>
            <a:r>
              <a:rPr lang="en-US" sz="1800" b="0" i="0" u="none" strike="noStrike" cap="none" dirty="0">
                <a:solidFill>
                  <a:srgbClr val="92D050"/>
                </a:solidFill>
                <a:latin typeface="+mj-lt"/>
                <a:sym typeface="Arial"/>
              </a:rPr>
              <a:t>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+mj-lt"/>
                <a:sym typeface="Arial"/>
              </a:rPr>
              <a:t>)</a:t>
            </a:r>
            <a:endParaRPr dirty="0">
              <a:latin typeface="+mj-lt"/>
            </a:endParaRPr>
          </a:p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+mj-lt"/>
              </a:rPr>
              <a:t>      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+mj-lt"/>
                <a:sym typeface="Arial"/>
              </a:rPr>
              <a:t>Facebook : ( </a:t>
            </a:r>
            <a:r>
              <a:rPr lang="en-US" sz="1800" b="0" i="0" u="sng" strike="noStrike" cap="none" dirty="0">
                <a:solidFill>
                  <a:schemeClr val="hlink"/>
                </a:solidFill>
                <a:latin typeface="+mj-lt"/>
                <a:sym typeface="Arial"/>
                <a:hlinkClick r:id="rId8"/>
              </a:rPr>
              <a:t>https://www.facebook.com/harimaumintcapital/</a:t>
            </a:r>
            <a:r>
              <a:rPr lang="en-US" sz="1800" b="0" i="0" u="none" strike="noStrike" cap="none" dirty="0">
                <a:solidFill>
                  <a:srgbClr val="92D050"/>
                </a:solidFill>
                <a:latin typeface="+mj-lt"/>
                <a:sym typeface="Arial"/>
              </a:rPr>
              <a:t>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+mj-lt"/>
                <a:sym typeface="Arial"/>
              </a:rPr>
              <a:t>)</a:t>
            </a:r>
            <a:endParaRPr dirty="0">
              <a:latin typeface="+mj-lt"/>
            </a:endParaRPr>
          </a:p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+mj-lt"/>
              </a:rPr>
              <a:t>      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+mj-lt"/>
                <a:sym typeface="Arial"/>
              </a:rPr>
              <a:t>Youtube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+mj-lt"/>
                <a:sym typeface="Arial"/>
              </a:rPr>
              <a:t> : ( </a:t>
            </a:r>
            <a:r>
              <a:rPr lang="en-US" sz="1800" b="0" i="0" u="sng" strike="noStrike" cap="none" dirty="0">
                <a:solidFill>
                  <a:schemeClr val="hlink"/>
                </a:solidFill>
                <a:latin typeface="+mj-lt"/>
                <a:sym typeface="Arial"/>
                <a:hlinkClick r:id="rId9"/>
              </a:rPr>
              <a:t>https://www.youtube.com/@harimaumintcapital</a:t>
            </a:r>
            <a:r>
              <a:rPr lang="en-US" sz="1800" b="0" i="0" u="none" strike="noStrike" cap="none" dirty="0">
                <a:solidFill>
                  <a:srgbClr val="92D050"/>
                </a:solidFill>
                <a:latin typeface="+mj-lt"/>
                <a:sym typeface="Arial"/>
              </a:rPr>
              <a:t>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+mj-lt"/>
                <a:sym typeface="Arial"/>
              </a:rPr>
              <a:t>)</a:t>
            </a:r>
            <a:endParaRPr dirty="0">
              <a:latin typeface="+mj-lt"/>
            </a:endParaRPr>
          </a:p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+mj-lt"/>
              </a:rPr>
              <a:t>      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+mj-lt"/>
                <a:sym typeface="Arial"/>
              </a:rPr>
              <a:t>Linkedin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+mj-lt"/>
                <a:sym typeface="Arial"/>
              </a:rPr>
              <a:t>: ( </a:t>
            </a:r>
            <a:r>
              <a:rPr lang="en-US" sz="1600" b="0" i="0" u="sng" strike="noStrike" cap="none" dirty="0">
                <a:solidFill>
                  <a:schemeClr val="hlink"/>
                </a:solidFill>
                <a:latin typeface="+mj-lt"/>
                <a:sym typeface="Arial"/>
                <a:hlinkClick r:id="rId10"/>
              </a:rPr>
              <a:t>https://www.linkedin.com/company/harimau-mint-capital/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+mj-lt"/>
                <a:sym typeface="Arial"/>
              </a:rPr>
              <a:t> )</a:t>
            </a:r>
            <a:endParaRPr sz="1200" dirty="0">
              <a:latin typeface="+mj-lt"/>
            </a:endParaRPr>
          </a:p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+mj-lt"/>
              </a:rPr>
              <a:t>      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+mj-lt"/>
                <a:sym typeface="Arial"/>
              </a:rPr>
              <a:t>Telegram Channel : ( </a:t>
            </a:r>
            <a:r>
              <a:rPr lang="en-US" sz="1800" b="0" i="0" u="sng" strike="noStrike" cap="none" dirty="0">
                <a:solidFill>
                  <a:schemeClr val="hlink"/>
                </a:solidFill>
                <a:latin typeface="+mj-lt"/>
                <a:sym typeface="Arial"/>
                <a:hlinkClick r:id="rId11"/>
              </a:rPr>
              <a:t>https://t.me/harimaumint</a:t>
            </a:r>
            <a:r>
              <a:rPr lang="en-US" sz="1800" b="0" i="0" u="none" strike="noStrike" cap="none" dirty="0">
                <a:solidFill>
                  <a:srgbClr val="92D050"/>
                </a:solidFill>
                <a:latin typeface="+mj-lt"/>
                <a:sym typeface="Arial"/>
              </a:rPr>
              <a:t>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+mj-lt"/>
                <a:sym typeface="Arial"/>
              </a:rPr>
              <a:t>)</a:t>
            </a:r>
            <a:endParaRPr dirty="0">
              <a:latin typeface="+mj-lt"/>
            </a:endParaRPr>
          </a:p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+mj-lt"/>
              </a:rPr>
              <a:t>     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+mj-lt"/>
                <a:sym typeface="Arial"/>
              </a:rPr>
              <a:t> Telegram Group : ( </a:t>
            </a:r>
            <a:r>
              <a:rPr lang="en-US" sz="1800" b="0" i="0" u="sng" strike="noStrike" cap="none" dirty="0">
                <a:solidFill>
                  <a:schemeClr val="hlink"/>
                </a:solidFill>
                <a:latin typeface="+mj-lt"/>
                <a:sym typeface="Arial"/>
                <a:hlinkClick r:id="rId12"/>
              </a:rPr>
              <a:t>https://t.me/harimaumintgroup</a:t>
            </a:r>
            <a:r>
              <a:rPr lang="en-US" sz="1800" b="0" i="0" u="none" strike="noStrike" cap="none" dirty="0">
                <a:solidFill>
                  <a:srgbClr val="92D050"/>
                </a:solidFill>
                <a:latin typeface="+mj-lt"/>
                <a:sym typeface="Arial"/>
              </a:rPr>
              <a:t>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+mj-lt"/>
                <a:sym typeface="Arial"/>
              </a:rPr>
              <a:t>)</a:t>
            </a:r>
            <a:endParaRPr dirty="0">
              <a:latin typeface="+mj-lt"/>
            </a:endParaRPr>
          </a:p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+mj-lt"/>
              </a:rPr>
              <a:t>      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+mj-lt"/>
                <a:sym typeface="Arial"/>
              </a:rPr>
              <a:t>TikTok : ( </a:t>
            </a:r>
            <a:r>
              <a:rPr lang="en-US" sz="1800" b="0" i="0" u="sng" strike="noStrike" cap="none" dirty="0">
                <a:solidFill>
                  <a:schemeClr val="hlink"/>
                </a:solidFill>
                <a:latin typeface="+mj-lt"/>
                <a:sym typeface="Arial"/>
                <a:hlinkClick r:id="rId13"/>
              </a:rPr>
              <a:t>https://www.tiktok.com/@harimaumint</a:t>
            </a:r>
            <a:r>
              <a:rPr lang="en-US" sz="1800" b="0" i="0" u="none" strike="noStrike" cap="none" dirty="0">
                <a:solidFill>
                  <a:srgbClr val="92D050"/>
                </a:solidFill>
                <a:latin typeface="+mj-lt"/>
                <a:sym typeface="Arial"/>
              </a:rPr>
              <a:t>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+mj-lt"/>
                <a:sym typeface="Arial"/>
              </a:rPr>
              <a:t>)</a:t>
            </a:r>
            <a:endParaRPr dirty="0">
              <a:latin typeface="+mj-lt"/>
            </a:endParaRPr>
          </a:p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+mj-lt"/>
              </a:rPr>
              <a:t>     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+mj-lt"/>
                <a:sym typeface="Arial"/>
              </a:rPr>
              <a:t> Instagram : ( </a:t>
            </a:r>
            <a:r>
              <a:rPr lang="en-US" sz="1800" b="0" i="0" u="sng" strike="noStrike" cap="none" dirty="0">
                <a:solidFill>
                  <a:schemeClr val="hlink"/>
                </a:solidFill>
                <a:latin typeface="+mj-lt"/>
                <a:sym typeface="Arial"/>
                <a:hlinkClick r:id="rId14"/>
              </a:rPr>
              <a:t>https://www.instagram.com/harimaumintcapital</a:t>
            </a:r>
            <a:r>
              <a:rPr lang="en-US" sz="1800" b="0" i="0" u="none" strike="noStrike" cap="none" dirty="0">
                <a:solidFill>
                  <a:srgbClr val="92D050"/>
                </a:solidFill>
                <a:latin typeface="+mj-lt"/>
                <a:sym typeface="Arial"/>
              </a:rPr>
              <a:t>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+mj-lt"/>
                <a:sym typeface="Arial"/>
              </a:rPr>
              <a:t>)</a:t>
            </a:r>
            <a:endParaRPr dirty="0">
              <a:latin typeface="+mj-l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Light"/>
              <a:buNone/>
            </a:pPr>
            <a:endParaRPr sz="1800" b="0" i="0" u="none" strike="noStrike" cap="none" dirty="0">
              <a:solidFill>
                <a:schemeClr val="dk1"/>
              </a:solidFill>
              <a:latin typeface="+mj-lt"/>
              <a:sym typeface="Arial"/>
            </a:endParaRPr>
          </a:p>
        </p:txBody>
      </p:sp>
      <p:sp>
        <p:nvSpPr>
          <p:cNvPr id="366" name="Google Shape;366;p21"/>
          <p:cNvSpPr txBox="1"/>
          <p:nvPr/>
        </p:nvSpPr>
        <p:spPr>
          <a:xfrm>
            <a:off x="1001255" y="920798"/>
            <a:ext cx="1996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+mj-lt"/>
              <a:ea typeface="Lato"/>
              <a:cs typeface="Lato"/>
              <a:sym typeface="Lato"/>
            </a:endParaRPr>
          </a:p>
        </p:txBody>
      </p:sp>
      <p:pic>
        <p:nvPicPr>
          <p:cNvPr id="371" name="Google Shape;371;p2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972926" y="3725220"/>
            <a:ext cx="255325" cy="25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985427" y="5630184"/>
            <a:ext cx="276250" cy="27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2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987163" y="5286370"/>
            <a:ext cx="272825" cy="27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984839" y="4976220"/>
            <a:ext cx="277450" cy="27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2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984839" y="4642245"/>
            <a:ext cx="277450" cy="27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2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4985439" y="4310436"/>
            <a:ext cx="276250" cy="275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2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4987176" y="4009635"/>
            <a:ext cx="272825" cy="271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6F0C66-E1E5-66A7-DE2A-F7085252B665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2582" t="2227" r="2408" b="1960"/>
          <a:stretch/>
        </p:blipFill>
        <p:spPr>
          <a:xfrm>
            <a:off x="4972926" y="3443640"/>
            <a:ext cx="255325" cy="258146"/>
          </a:xfrm>
          <a:prstGeom prst="flowChartConnector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1374D5-59B8-DDA3-7BC6-694F61B7B40E}"/>
              </a:ext>
            </a:extLst>
          </p:cNvPr>
          <p:cNvSpPr txBox="1"/>
          <p:nvPr/>
        </p:nvSpPr>
        <p:spPr>
          <a:xfrm>
            <a:off x="841259" y="2321765"/>
            <a:ext cx="35382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dirty="0">
                <a:solidFill>
                  <a:schemeClr val="tx2"/>
                </a:solidFill>
              </a:rPr>
              <a:t>London</a:t>
            </a:r>
            <a:r>
              <a:rPr lang="en-MY" dirty="0">
                <a:solidFill>
                  <a:schemeClr val="tx2"/>
                </a:solidFill>
              </a:rPr>
              <a:t>	         : </a:t>
            </a:r>
            <a:r>
              <a:rPr lang="en-US" dirty="0">
                <a:solidFill>
                  <a:schemeClr val="lt2"/>
                </a:solidFill>
                <a:latin typeface="+mj-lt"/>
                <a:ea typeface="Open Sans Light"/>
                <a:cs typeface="Open Sans Light"/>
                <a:sym typeface="Open Sans Light"/>
              </a:rPr>
              <a:t>+447774569174</a:t>
            </a:r>
            <a:endParaRPr lang="en-US" dirty="0">
              <a:latin typeface="+mj-lt"/>
            </a:endParaRPr>
          </a:p>
          <a:p>
            <a:endParaRPr lang="en-MY" dirty="0">
              <a:solidFill>
                <a:schemeClr val="tx2"/>
              </a:solidFill>
            </a:endParaRPr>
          </a:p>
          <a:p>
            <a:r>
              <a:rPr lang="en-MY" b="1" dirty="0">
                <a:solidFill>
                  <a:schemeClr val="tx2"/>
                </a:solidFill>
              </a:rPr>
              <a:t>Dubai</a:t>
            </a:r>
            <a:r>
              <a:rPr lang="en-MY" dirty="0">
                <a:solidFill>
                  <a:schemeClr val="tx2"/>
                </a:solidFill>
              </a:rPr>
              <a:t>	         : </a:t>
            </a:r>
            <a:r>
              <a:rPr lang="en-US" dirty="0">
                <a:solidFill>
                  <a:schemeClr val="lt2"/>
                </a:solidFill>
                <a:latin typeface="+mj-lt"/>
                <a:ea typeface="Open Sans Light"/>
                <a:cs typeface="Open Sans Light"/>
                <a:sym typeface="Open Sans Light"/>
              </a:rPr>
              <a:t>+034 123 - 4567 - 6613</a:t>
            </a:r>
            <a:endParaRPr lang="en-US" dirty="0">
              <a:latin typeface="+mj-lt"/>
            </a:endParaRPr>
          </a:p>
          <a:p>
            <a:endParaRPr lang="en-MY" dirty="0">
              <a:solidFill>
                <a:schemeClr val="tx2"/>
              </a:solidFill>
            </a:endParaRPr>
          </a:p>
          <a:p>
            <a:r>
              <a:rPr lang="en-MY" b="1" dirty="0">
                <a:solidFill>
                  <a:schemeClr val="tx2"/>
                </a:solidFill>
              </a:rPr>
              <a:t>Kuala Lumpur </a:t>
            </a:r>
            <a:r>
              <a:rPr lang="en-MY" dirty="0">
                <a:solidFill>
                  <a:schemeClr val="tx2"/>
                </a:solidFill>
              </a:rPr>
              <a:t>  : </a:t>
            </a:r>
            <a:r>
              <a:rPr lang="en-US" dirty="0">
                <a:solidFill>
                  <a:schemeClr val="lt2"/>
                </a:solidFill>
                <a:latin typeface="+mj-lt"/>
                <a:ea typeface="Open Sans Light"/>
                <a:cs typeface="Open Sans Light"/>
                <a:sym typeface="Open Sans Light"/>
              </a:rPr>
              <a:t>+60128118016</a:t>
            </a:r>
          </a:p>
          <a:p>
            <a:r>
              <a:rPr lang="en-US" dirty="0">
                <a:solidFill>
                  <a:schemeClr val="lt2"/>
                </a:solidFill>
                <a:latin typeface="+mj-lt"/>
                <a:ea typeface="Open Sans Light"/>
                <a:cs typeface="Open Sans Light"/>
                <a:sym typeface="Open Sans Light"/>
              </a:rPr>
              <a:t>	         +60176852602</a:t>
            </a:r>
            <a:endParaRPr lang="en-US" dirty="0">
              <a:latin typeface="+mj-lt"/>
            </a:endParaRPr>
          </a:p>
          <a:p>
            <a:endParaRPr lang="en-US" dirty="0">
              <a:solidFill>
                <a:schemeClr val="lt2"/>
              </a:solidFill>
              <a:latin typeface="+mj-lt"/>
              <a:ea typeface="Open Sans Light"/>
              <a:cs typeface="Open Sans Light"/>
              <a:sym typeface="Open Sans Light"/>
            </a:endParaRPr>
          </a:p>
          <a:p>
            <a:endParaRPr lang="en-MY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99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55" grpId="0"/>
      <p:bldP spid="356" grpId="0"/>
      <p:bldP spid="357" grpId="0" animBg="1"/>
      <p:bldP spid="359" grpId="0"/>
      <p:bldP spid="360" grpId="0"/>
      <p:bldP spid="361" grpId="0"/>
      <p:bldP spid="363" grpId="0"/>
      <p:bldP spid="364" grpId="0"/>
      <p:bldP spid="365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ACFD64-40E6-B708-60AF-F122E96D5FA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6000"/>
          </a:blip>
          <a:stretch>
            <a:fillRect/>
          </a:stretch>
        </p:blipFill>
        <p:spPr>
          <a:xfrm>
            <a:off x="-178297" y="-1269307"/>
            <a:ext cx="12548559" cy="8380699"/>
          </a:xfrm>
          <a:prstGeom prst="rect">
            <a:avLst/>
          </a:prstGeom>
        </p:spPr>
      </p:pic>
      <p:sp>
        <p:nvSpPr>
          <p:cNvPr id="385" name="Google Shape;385;p22"/>
          <p:cNvSpPr txBox="1">
            <a:spLocks noGrp="1"/>
          </p:cNvSpPr>
          <p:nvPr>
            <p:ph type="title"/>
          </p:nvPr>
        </p:nvSpPr>
        <p:spPr>
          <a:xfrm>
            <a:off x="1679287" y="1623001"/>
            <a:ext cx="8833393" cy="1572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</a:pPr>
            <a:r>
              <a:rPr lang="en-US"/>
              <a:t>Contact Us</a:t>
            </a:r>
            <a:endParaRPr sz="9600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6" name="Google Shape;386;p22"/>
          <p:cNvSpPr/>
          <p:nvPr/>
        </p:nvSpPr>
        <p:spPr>
          <a:xfrm>
            <a:off x="5555813" y="5113467"/>
            <a:ext cx="1080349" cy="368112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87" name="Google Shape;387;p22"/>
          <p:cNvSpPr txBox="1"/>
          <p:nvPr/>
        </p:nvSpPr>
        <p:spPr>
          <a:xfrm>
            <a:off x="5643405" y="5166718"/>
            <a:ext cx="90516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lt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Read More</a:t>
            </a:r>
            <a:endParaRPr dirty="0"/>
          </a:p>
        </p:txBody>
      </p:sp>
      <p:pic>
        <p:nvPicPr>
          <p:cNvPr id="389" name="Google Shape;38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2550" y="606839"/>
            <a:ext cx="2866887" cy="65446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88;p22">
            <a:extLst>
              <a:ext uri="{FF2B5EF4-FFF2-40B4-BE49-F238E27FC236}">
                <a16:creationId xmlns:a16="http://schemas.microsoft.com/office/drawing/2014/main" id="{3380A02C-CD57-BA0E-66A5-D382984AD141}"/>
              </a:ext>
            </a:extLst>
          </p:cNvPr>
          <p:cNvSpPr txBox="1"/>
          <p:nvPr/>
        </p:nvSpPr>
        <p:spPr>
          <a:xfrm>
            <a:off x="3158820" y="3366812"/>
            <a:ext cx="5874328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dirty="0">
                <a:solidFill>
                  <a:schemeClr val="tx2"/>
                </a:solidFill>
              </a:rPr>
              <a:t>We wanted to take a moment to express our sincere gratitude for your support of our platform. Your contributions have been instrumental in helping us to build a robust and innovative platform that offers a range of investment options to our users.</a:t>
            </a:r>
          </a:p>
        </p:txBody>
      </p:sp>
    </p:spTree>
    <p:extLst>
      <p:ext uri="{BB962C8B-B14F-4D97-AF65-F5344CB8AC3E}">
        <p14:creationId xmlns:p14="http://schemas.microsoft.com/office/powerpoint/2010/main" val="234417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" grpId="0"/>
      <p:bldP spid="386" grpId="0" animBg="1"/>
      <p:bldP spid="387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5AFE8C6E-ECC3-23C0-B74E-A0C121995A2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4340812" y="-1839343"/>
            <a:ext cx="20873623" cy="8697343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0B3A54-5680-ED4E-DAE9-76A842600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453" y="827661"/>
            <a:ext cx="10017774" cy="704088"/>
          </a:xfrm>
        </p:spPr>
        <p:txBody>
          <a:bodyPr/>
          <a:lstStyle/>
          <a:p>
            <a:r>
              <a:rPr lang="en-MY" dirty="0"/>
              <a:t>Choose the Right Platform for you to Trade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379D798-EB98-F3EE-1A42-50B543835311}"/>
              </a:ext>
            </a:extLst>
          </p:cNvPr>
          <p:cNvSpPr/>
          <p:nvPr/>
        </p:nvSpPr>
        <p:spPr>
          <a:xfrm>
            <a:off x="1043260" y="1600207"/>
            <a:ext cx="1738265" cy="1738265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631532B-03B4-2C4F-4F10-4F25CA51C6E4}"/>
              </a:ext>
            </a:extLst>
          </p:cNvPr>
          <p:cNvSpPr/>
          <p:nvPr/>
        </p:nvSpPr>
        <p:spPr>
          <a:xfrm>
            <a:off x="1043260" y="3888935"/>
            <a:ext cx="1738265" cy="1738265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96FFFB-A8BD-9A86-BACD-3B7F915DE3E8}"/>
              </a:ext>
            </a:extLst>
          </p:cNvPr>
          <p:cNvSpPr/>
          <p:nvPr/>
        </p:nvSpPr>
        <p:spPr>
          <a:xfrm>
            <a:off x="6390240" y="1600207"/>
            <a:ext cx="1738265" cy="1738265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756F45D-825B-1D3C-0E81-ED033B4C29BD}"/>
              </a:ext>
            </a:extLst>
          </p:cNvPr>
          <p:cNvSpPr/>
          <p:nvPr/>
        </p:nvSpPr>
        <p:spPr>
          <a:xfrm>
            <a:off x="6387843" y="3888934"/>
            <a:ext cx="1738265" cy="1738265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7" name="Google Shape;68;p14">
            <a:extLst>
              <a:ext uri="{FF2B5EF4-FFF2-40B4-BE49-F238E27FC236}">
                <a16:creationId xmlns:a16="http://schemas.microsoft.com/office/drawing/2014/main" id="{27C7BE3D-D4AB-1000-4524-8468FEA7832F}"/>
              </a:ext>
            </a:extLst>
          </p:cNvPr>
          <p:cNvSpPr txBox="1"/>
          <p:nvPr/>
        </p:nvSpPr>
        <p:spPr>
          <a:xfrm>
            <a:off x="2888645" y="2125532"/>
            <a:ext cx="3080695" cy="1061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+mn-lt"/>
                <a:ea typeface="Open Sans Light"/>
                <a:cs typeface="Open Sans Light"/>
                <a:sym typeface="Open Sans Light"/>
              </a:rPr>
              <a:t>Downloadable trading software for advanced traders with customizable features and real-time data analysis</a:t>
            </a:r>
            <a:endParaRPr dirty="0">
              <a:latin typeface="+mn-lt"/>
            </a:endParaRPr>
          </a:p>
        </p:txBody>
      </p:sp>
      <p:sp>
        <p:nvSpPr>
          <p:cNvPr id="18" name="Google Shape;69;p14">
            <a:extLst>
              <a:ext uri="{FF2B5EF4-FFF2-40B4-BE49-F238E27FC236}">
                <a16:creationId xmlns:a16="http://schemas.microsoft.com/office/drawing/2014/main" id="{8D137B36-96D3-04F9-F07D-B8778135E200}"/>
              </a:ext>
            </a:extLst>
          </p:cNvPr>
          <p:cNvSpPr txBox="1"/>
          <p:nvPr/>
        </p:nvSpPr>
        <p:spPr>
          <a:xfrm>
            <a:off x="2888645" y="1840589"/>
            <a:ext cx="232180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9900"/>
                </a:solidFill>
                <a:latin typeface="+mj-lt"/>
                <a:ea typeface="Lato"/>
                <a:cs typeface="Lato"/>
                <a:sym typeface="Lato"/>
              </a:rPr>
              <a:t>Desktop Platform</a:t>
            </a:r>
            <a:endParaRPr sz="2000" b="1" dirty="0">
              <a:solidFill>
                <a:srgbClr val="FF9900"/>
              </a:solidFill>
              <a:latin typeface="+mj-lt"/>
              <a:ea typeface="Lato"/>
              <a:cs typeface="Lato"/>
              <a:sym typeface="Lato"/>
            </a:endParaRPr>
          </a:p>
        </p:txBody>
      </p:sp>
      <p:sp>
        <p:nvSpPr>
          <p:cNvPr id="21" name="Google Shape;68;p14">
            <a:extLst>
              <a:ext uri="{FF2B5EF4-FFF2-40B4-BE49-F238E27FC236}">
                <a16:creationId xmlns:a16="http://schemas.microsoft.com/office/drawing/2014/main" id="{E398B2B6-1959-F209-331D-8BEF8208820A}"/>
              </a:ext>
            </a:extLst>
          </p:cNvPr>
          <p:cNvSpPr txBox="1"/>
          <p:nvPr/>
        </p:nvSpPr>
        <p:spPr>
          <a:xfrm>
            <a:off x="2888645" y="4209461"/>
            <a:ext cx="3080695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dirty="0">
                <a:solidFill>
                  <a:schemeClr val="dk1"/>
                </a:solidFill>
                <a:ea typeface="Open Sans Light"/>
                <a:cs typeface="Open Sans Light"/>
                <a:sym typeface="Open Sans Light"/>
              </a:rPr>
              <a:t>Accessible from any browser with basic trading features and an intuitive interface for beginner traders</a:t>
            </a:r>
            <a:endParaRPr lang="en-US" dirty="0"/>
          </a:p>
        </p:txBody>
      </p:sp>
      <p:sp>
        <p:nvSpPr>
          <p:cNvPr id="22" name="Google Shape;69;p14">
            <a:extLst>
              <a:ext uri="{FF2B5EF4-FFF2-40B4-BE49-F238E27FC236}">
                <a16:creationId xmlns:a16="http://schemas.microsoft.com/office/drawing/2014/main" id="{3CA29D6E-64F8-7326-3DEE-1826B6F779C7}"/>
              </a:ext>
            </a:extLst>
          </p:cNvPr>
          <p:cNvSpPr txBox="1"/>
          <p:nvPr/>
        </p:nvSpPr>
        <p:spPr>
          <a:xfrm>
            <a:off x="2888645" y="3924518"/>
            <a:ext cx="286818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9900"/>
                </a:solidFill>
                <a:latin typeface="+mj-lt"/>
                <a:ea typeface="Lato"/>
                <a:cs typeface="Lato"/>
                <a:sym typeface="Lato"/>
              </a:rPr>
              <a:t>Web-Based Platform</a:t>
            </a:r>
            <a:endParaRPr sz="2000" b="1" dirty="0">
              <a:solidFill>
                <a:srgbClr val="FF9900"/>
              </a:solidFill>
              <a:latin typeface="+mj-lt"/>
              <a:ea typeface="Lato"/>
              <a:cs typeface="Lato"/>
              <a:sym typeface="Lato"/>
            </a:endParaRPr>
          </a:p>
        </p:txBody>
      </p:sp>
      <p:sp>
        <p:nvSpPr>
          <p:cNvPr id="25" name="Google Shape;68;p14">
            <a:extLst>
              <a:ext uri="{FF2B5EF4-FFF2-40B4-BE49-F238E27FC236}">
                <a16:creationId xmlns:a16="http://schemas.microsoft.com/office/drawing/2014/main" id="{CA4327D6-ABAF-6BC8-EC28-21D17F963988}"/>
              </a:ext>
            </a:extLst>
          </p:cNvPr>
          <p:cNvSpPr txBox="1"/>
          <p:nvPr/>
        </p:nvSpPr>
        <p:spPr>
          <a:xfrm>
            <a:off x="8237736" y="2129894"/>
            <a:ext cx="2448460" cy="1061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dirty="0">
                <a:solidFill>
                  <a:schemeClr val="dk1"/>
                </a:solidFill>
                <a:ea typeface="Open Sans Light"/>
                <a:cs typeface="Open Sans Light"/>
                <a:sym typeface="Open Sans Light"/>
              </a:rPr>
              <a:t>Trading on-the-go with the trading app for iOS and Android devices</a:t>
            </a:r>
            <a:endParaRPr lang="en-US" dirty="0"/>
          </a:p>
        </p:txBody>
      </p:sp>
      <p:sp>
        <p:nvSpPr>
          <p:cNvPr id="26" name="Google Shape;69;p14">
            <a:extLst>
              <a:ext uri="{FF2B5EF4-FFF2-40B4-BE49-F238E27FC236}">
                <a16:creationId xmlns:a16="http://schemas.microsoft.com/office/drawing/2014/main" id="{29A90A80-FD89-A5E3-4489-359BDA68EFBE}"/>
              </a:ext>
            </a:extLst>
          </p:cNvPr>
          <p:cNvSpPr txBox="1"/>
          <p:nvPr/>
        </p:nvSpPr>
        <p:spPr>
          <a:xfrm>
            <a:off x="8237735" y="1844951"/>
            <a:ext cx="286818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9900"/>
                </a:solidFill>
                <a:latin typeface="+mj-lt"/>
                <a:ea typeface="Lato"/>
                <a:cs typeface="Lato"/>
                <a:sym typeface="Lato"/>
              </a:rPr>
              <a:t>Mobile Platform</a:t>
            </a:r>
            <a:endParaRPr sz="2000" b="1" dirty="0">
              <a:solidFill>
                <a:srgbClr val="FF9900"/>
              </a:solidFill>
              <a:latin typeface="+mj-lt"/>
              <a:ea typeface="Lato"/>
              <a:cs typeface="Lato"/>
              <a:sym typeface="Lato"/>
            </a:endParaRPr>
          </a:p>
        </p:txBody>
      </p:sp>
      <p:sp>
        <p:nvSpPr>
          <p:cNvPr id="30" name="Google Shape;68;p14">
            <a:extLst>
              <a:ext uri="{FF2B5EF4-FFF2-40B4-BE49-F238E27FC236}">
                <a16:creationId xmlns:a16="http://schemas.microsoft.com/office/drawing/2014/main" id="{0724113C-11C2-71DA-C354-97FA877D2E74}"/>
              </a:ext>
            </a:extLst>
          </p:cNvPr>
          <p:cNvSpPr txBox="1"/>
          <p:nvPr/>
        </p:nvSpPr>
        <p:spPr>
          <a:xfrm>
            <a:off x="8237735" y="4209461"/>
            <a:ext cx="2527641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dirty="0">
                <a:solidFill>
                  <a:schemeClr val="dk1"/>
                </a:solidFill>
                <a:ea typeface="Open Sans Light"/>
                <a:cs typeface="Open Sans Light"/>
                <a:sym typeface="Open Sans Light"/>
              </a:rPr>
              <a:t>Connect with other traders, share strategies, and follow the most successful traders' trades</a:t>
            </a:r>
            <a:endParaRPr lang="en-US" sz="1800" dirty="0"/>
          </a:p>
        </p:txBody>
      </p:sp>
      <p:sp>
        <p:nvSpPr>
          <p:cNvPr id="31" name="Google Shape;69;p14">
            <a:extLst>
              <a:ext uri="{FF2B5EF4-FFF2-40B4-BE49-F238E27FC236}">
                <a16:creationId xmlns:a16="http://schemas.microsoft.com/office/drawing/2014/main" id="{9F8B3A77-FA6C-A886-6A35-78D871EC845D}"/>
              </a:ext>
            </a:extLst>
          </p:cNvPr>
          <p:cNvSpPr txBox="1"/>
          <p:nvPr/>
        </p:nvSpPr>
        <p:spPr>
          <a:xfrm>
            <a:off x="8237735" y="3924518"/>
            <a:ext cx="308776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9900"/>
                </a:solidFill>
                <a:latin typeface="+mj-lt"/>
                <a:ea typeface="Lato"/>
                <a:cs typeface="Lato"/>
                <a:sym typeface="Lato"/>
              </a:rPr>
              <a:t>Social Trading Platform</a:t>
            </a:r>
            <a:endParaRPr sz="2000" b="1" dirty="0">
              <a:solidFill>
                <a:srgbClr val="FF9900"/>
              </a:solidFill>
              <a:latin typeface="+mj-lt"/>
              <a:ea typeface="Lato"/>
              <a:cs typeface="Lato"/>
              <a:sym typeface="Lato"/>
            </a:endParaRPr>
          </a:p>
        </p:txBody>
      </p:sp>
      <p:pic>
        <p:nvPicPr>
          <p:cNvPr id="32" name="Google Shape;324;p19">
            <a:extLst>
              <a:ext uri="{FF2B5EF4-FFF2-40B4-BE49-F238E27FC236}">
                <a16:creationId xmlns:a16="http://schemas.microsoft.com/office/drawing/2014/main" id="{3490134E-41FC-F9B2-8A47-8FD93E82CEE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18703" y="200198"/>
            <a:ext cx="2866887" cy="65446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74;p14">
            <a:extLst>
              <a:ext uri="{FF2B5EF4-FFF2-40B4-BE49-F238E27FC236}">
                <a16:creationId xmlns:a16="http://schemas.microsoft.com/office/drawing/2014/main" id="{DB6CA985-271F-CA3A-0229-87DBEED3B76A}"/>
              </a:ext>
            </a:extLst>
          </p:cNvPr>
          <p:cNvSpPr txBox="1"/>
          <p:nvPr/>
        </p:nvSpPr>
        <p:spPr>
          <a:xfrm>
            <a:off x="1840478" y="5877932"/>
            <a:ext cx="909473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+mj-lt"/>
                <a:ea typeface="Open Sans Light"/>
                <a:cs typeface="Open Sans Light"/>
                <a:sym typeface="Open Sans Light"/>
              </a:rPr>
              <a:t>Experience seamless trading across multiple devices and connect with other traders with our multiplatform solution, featuring desktop, web, and mobile platforms, as well as a social trading platform</a:t>
            </a:r>
            <a:endParaRPr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8308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5" grpId="0" animBg="1"/>
      <p:bldP spid="16" grpId="0" animBg="1"/>
      <p:bldP spid="17" grpId="0"/>
      <p:bldP spid="18" grpId="0"/>
      <p:bldP spid="21" grpId="0"/>
      <p:bldP spid="22" grpId="0"/>
      <p:bldP spid="25" grpId="0"/>
      <p:bldP spid="26" grpId="0"/>
      <p:bldP spid="30" grpId="0"/>
      <p:bldP spid="31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A4C1746-2B9F-1E15-A57C-BCC2DDD8EC14}"/>
              </a:ext>
            </a:extLst>
          </p:cNvPr>
          <p:cNvSpPr/>
          <p:nvPr/>
        </p:nvSpPr>
        <p:spPr>
          <a:xfrm>
            <a:off x="825977" y="4242683"/>
            <a:ext cx="10646876" cy="2426705"/>
          </a:xfrm>
          <a:prstGeom prst="roundRect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B69063-8EEE-B6B3-6050-5EF63C5C32A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-1588861" y="-168857"/>
            <a:ext cx="9530634" cy="714797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87" name="Google Shape;87;p15"/>
          <p:cNvSpPr txBox="1">
            <a:spLocks noGrp="1"/>
          </p:cNvSpPr>
          <p:nvPr>
            <p:ph type="title"/>
          </p:nvPr>
        </p:nvSpPr>
        <p:spPr>
          <a:xfrm>
            <a:off x="685256" y="1135143"/>
            <a:ext cx="5477100" cy="13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</a:pPr>
            <a:r>
              <a:rPr lang="en-US" sz="2400" b="1" dirty="0">
                <a:latin typeface="+mj-lt"/>
                <a:ea typeface="Lato"/>
                <a:cs typeface="Lato"/>
                <a:sym typeface="Lato"/>
              </a:rPr>
              <a:t>Welcome to Your </a:t>
            </a:r>
            <a:br>
              <a:rPr lang="en-US" sz="2400" b="1" dirty="0">
                <a:latin typeface="+mj-lt"/>
                <a:ea typeface="Lato"/>
                <a:cs typeface="Lato"/>
                <a:sym typeface="Lato"/>
              </a:rPr>
            </a:br>
            <a:r>
              <a:rPr lang="en-US" sz="2400" b="1" dirty="0">
                <a:latin typeface="+mj-lt"/>
                <a:ea typeface="Lato"/>
                <a:cs typeface="Lato"/>
                <a:sym typeface="Lato"/>
              </a:rPr>
              <a:t>Best Payment Gateway </a:t>
            </a:r>
            <a:br>
              <a:rPr lang="en-US" sz="2400" b="1" dirty="0">
                <a:latin typeface="+mj-lt"/>
                <a:ea typeface="Lato"/>
                <a:cs typeface="Lato"/>
                <a:sym typeface="Lato"/>
              </a:rPr>
            </a:br>
            <a:r>
              <a:rPr lang="en-US" sz="2400" b="1" dirty="0">
                <a:latin typeface="+mj-lt"/>
                <a:ea typeface="Lato"/>
                <a:cs typeface="Lato"/>
                <a:sym typeface="Lato"/>
              </a:rPr>
              <a:t>(Deposit &amp; Payout)</a:t>
            </a:r>
            <a:endParaRPr sz="2400" b="1" dirty="0">
              <a:latin typeface="+mj-lt"/>
              <a:ea typeface="Lato"/>
              <a:cs typeface="Lato"/>
              <a:sym typeface="Lato"/>
            </a:endParaRPr>
          </a:p>
        </p:txBody>
      </p:sp>
      <p:sp>
        <p:nvSpPr>
          <p:cNvPr id="88" name="Google Shape;88;p15"/>
          <p:cNvSpPr/>
          <p:nvPr/>
        </p:nvSpPr>
        <p:spPr>
          <a:xfrm>
            <a:off x="7382125" y="1475825"/>
            <a:ext cx="4815600" cy="1914824"/>
          </a:xfrm>
          <a:custGeom>
            <a:avLst/>
            <a:gdLst/>
            <a:ahLst/>
            <a:cxnLst/>
            <a:rect l="l" t="t" r="r" b="b"/>
            <a:pathLst>
              <a:path w="4767921" h="2544617" extrusionOk="0">
                <a:moveTo>
                  <a:pt x="111887" y="0"/>
                </a:moveTo>
                <a:lnTo>
                  <a:pt x="4767921" y="0"/>
                </a:lnTo>
                <a:lnTo>
                  <a:pt x="4767921" y="2544617"/>
                </a:lnTo>
                <a:lnTo>
                  <a:pt x="111887" y="2544617"/>
                </a:lnTo>
                <a:cubicBezTo>
                  <a:pt x="50094" y="2544617"/>
                  <a:pt x="0" y="2494523"/>
                  <a:pt x="0" y="2432730"/>
                </a:cubicBezTo>
                <a:lnTo>
                  <a:pt x="0" y="111887"/>
                </a:lnTo>
                <a:cubicBezTo>
                  <a:pt x="0" y="50094"/>
                  <a:pt x="50094" y="0"/>
                  <a:pt x="111887" y="0"/>
                </a:cubicBezTo>
                <a:close/>
              </a:path>
            </a:pathLst>
          </a:custGeom>
          <a:solidFill>
            <a:srgbClr val="FF9900"/>
          </a:solidFill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+mj-l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89" name="Google Shape;89;p15"/>
          <p:cNvSpPr txBox="1"/>
          <p:nvPr/>
        </p:nvSpPr>
        <p:spPr>
          <a:xfrm>
            <a:off x="725256" y="2487691"/>
            <a:ext cx="5397000" cy="85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latin typeface="+mj-lt"/>
                <a:ea typeface="Open Sans Light"/>
                <a:cs typeface="Open Sans Light"/>
                <a:sym typeface="Open Sans Light"/>
              </a:rPr>
              <a:t>We provide access to over 100++ payment gateways worldwide, as well as support for all major cryptocurrencies and tokens, ensuring convenient and secure payment options for our clients globally</a:t>
            </a:r>
            <a:endParaRPr dirty="0">
              <a:latin typeface="+mj-lt"/>
            </a:endParaRPr>
          </a:p>
        </p:txBody>
      </p:sp>
      <p:sp>
        <p:nvSpPr>
          <p:cNvPr id="90" name="Google Shape;90;p15"/>
          <p:cNvSpPr txBox="1"/>
          <p:nvPr/>
        </p:nvSpPr>
        <p:spPr>
          <a:xfrm>
            <a:off x="7759425" y="1633100"/>
            <a:ext cx="38727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lt2"/>
                </a:solidFill>
                <a:latin typeface="+mj-lt"/>
                <a:ea typeface="Lato"/>
                <a:cs typeface="Lato"/>
                <a:sym typeface="Lato"/>
              </a:rPr>
              <a:t>“The Smartest way to Manage Your Online Finances”</a:t>
            </a:r>
            <a:endParaRPr sz="2000" b="1" dirty="0">
              <a:solidFill>
                <a:schemeClr val="lt2"/>
              </a:solidFill>
              <a:latin typeface="+mj-lt"/>
              <a:ea typeface="Lato"/>
              <a:cs typeface="Lato"/>
              <a:sym typeface="Lato"/>
            </a:endParaRPr>
          </a:p>
        </p:txBody>
      </p:sp>
      <p:sp>
        <p:nvSpPr>
          <p:cNvPr id="91" name="Google Shape;91;p15"/>
          <p:cNvSpPr txBox="1"/>
          <p:nvPr/>
        </p:nvSpPr>
        <p:spPr>
          <a:xfrm>
            <a:off x="7848500" y="2500227"/>
            <a:ext cx="36945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+mj-lt"/>
                <a:ea typeface="Open Sans Light"/>
                <a:cs typeface="Open Sans Light"/>
                <a:sym typeface="Open Sans Light"/>
              </a:rPr>
              <a:t>You can choose one or several to make deposits and payouts to your trading accounts and wallets</a:t>
            </a:r>
            <a:endParaRPr sz="1200" dirty="0">
              <a:solidFill>
                <a:schemeClr val="lt2"/>
              </a:solidFill>
              <a:latin typeface="+mj-lt"/>
              <a:ea typeface="Open Sans Light"/>
              <a:cs typeface="Open Sans Light"/>
              <a:sym typeface="Open Sans Light"/>
            </a:endParaRPr>
          </a:p>
        </p:txBody>
      </p:sp>
      <p:grpSp>
        <p:nvGrpSpPr>
          <p:cNvPr id="92" name="Google Shape;92;p15"/>
          <p:cNvGrpSpPr/>
          <p:nvPr/>
        </p:nvGrpSpPr>
        <p:grpSpPr>
          <a:xfrm>
            <a:off x="7630700" y="359677"/>
            <a:ext cx="974170" cy="974170"/>
            <a:chOff x="4212166" y="2873006"/>
            <a:chExt cx="1449494" cy="1449494"/>
          </a:xfrm>
        </p:grpSpPr>
        <p:sp>
          <p:nvSpPr>
            <p:cNvPr id="93" name="Google Shape;93;p15"/>
            <p:cNvSpPr/>
            <p:nvPr/>
          </p:nvSpPr>
          <p:spPr>
            <a:xfrm>
              <a:off x="4212166" y="2873006"/>
              <a:ext cx="1449494" cy="1449494"/>
            </a:xfrm>
            <a:prstGeom prst="ellipse">
              <a:avLst/>
            </a:prstGeom>
            <a:solidFill>
              <a:schemeClr val="accent1">
                <a:alpha val="14901"/>
              </a:schemeClr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+mj-l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94" name="Google Shape;94;p15"/>
            <p:cNvSpPr/>
            <p:nvPr/>
          </p:nvSpPr>
          <p:spPr>
            <a:xfrm>
              <a:off x="4436107" y="3096947"/>
              <a:ext cx="1001612" cy="1001612"/>
            </a:xfrm>
            <a:prstGeom prst="ellipse">
              <a:avLst/>
            </a:prstGeom>
            <a:solidFill>
              <a:srgbClr val="FF9900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+mj-lt"/>
                <a:ea typeface="Open Sans Light"/>
                <a:cs typeface="Open Sans Light"/>
                <a:sym typeface="Open Sans Light"/>
              </a:endParaRPr>
            </a:p>
          </p:txBody>
        </p:sp>
      </p:grpSp>
      <p:sp>
        <p:nvSpPr>
          <p:cNvPr id="95" name="Google Shape;95;p15"/>
          <p:cNvSpPr txBox="1"/>
          <p:nvPr/>
        </p:nvSpPr>
        <p:spPr>
          <a:xfrm>
            <a:off x="8857710" y="570308"/>
            <a:ext cx="2694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9900"/>
                </a:solidFill>
                <a:latin typeface="+mj-lt"/>
                <a:ea typeface="Lato"/>
                <a:cs typeface="Lato"/>
                <a:sym typeface="Lato"/>
              </a:rPr>
              <a:t>MULTIPLE DEPOSITS AND WITHDRAWALS</a:t>
            </a:r>
            <a:endParaRPr sz="1800" b="1" dirty="0">
              <a:solidFill>
                <a:srgbClr val="FF9900"/>
              </a:solidFill>
              <a:latin typeface="+mj-lt"/>
              <a:ea typeface="Lato"/>
              <a:cs typeface="Lato"/>
              <a:sym typeface="Lato"/>
            </a:endParaRPr>
          </a:p>
        </p:txBody>
      </p:sp>
      <p:grpSp>
        <p:nvGrpSpPr>
          <p:cNvPr id="96" name="Google Shape;96;p15"/>
          <p:cNvGrpSpPr/>
          <p:nvPr/>
        </p:nvGrpSpPr>
        <p:grpSpPr>
          <a:xfrm>
            <a:off x="8034046" y="723786"/>
            <a:ext cx="221673" cy="245949"/>
            <a:chOff x="5791200" y="3076491"/>
            <a:chExt cx="609600" cy="676359"/>
          </a:xfrm>
        </p:grpSpPr>
        <p:sp>
          <p:nvSpPr>
            <p:cNvPr id="97" name="Google Shape;97;p15"/>
            <p:cNvSpPr/>
            <p:nvPr/>
          </p:nvSpPr>
          <p:spPr>
            <a:xfrm>
              <a:off x="5791200" y="3448050"/>
              <a:ext cx="609600" cy="304800"/>
            </a:xfrm>
            <a:custGeom>
              <a:avLst/>
              <a:gdLst/>
              <a:ahLst/>
              <a:cxnLst/>
              <a:rect l="l" t="t" r="r" b="b"/>
              <a:pathLst>
                <a:path w="609600" h="304800" extrusionOk="0">
                  <a:moveTo>
                    <a:pt x="609600" y="152400"/>
                  </a:moveTo>
                  <a:cubicBezTo>
                    <a:pt x="609103" y="128536"/>
                    <a:pt x="597913" y="106157"/>
                    <a:pt x="579120" y="91440"/>
                  </a:cubicBezTo>
                  <a:cubicBezTo>
                    <a:pt x="537210" y="57150"/>
                    <a:pt x="483870" y="34290"/>
                    <a:pt x="430530" y="19050"/>
                  </a:cubicBezTo>
                  <a:cubicBezTo>
                    <a:pt x="389779" y="6575"/>
                    <a:pt x="347417" y="157"/>
                    <a:pt x="304800" y="0"/>
                  </a:cubicBezTo>
                  <a:cubicBezTo>
                    <a:pt x="262230" y="734"/>
                    <a:pt x="219947" y="7141"/>
                    <a:pt x="179070" y="19050"/>
                  </a:cubicBezTo>
                  <a:cubicBezTo>
                    <a:pt x="125800" y="34595"/>
                    <a:pt x="75555" y="59073"/>
                    <a:pt x="30480" y="91440"/>
                  </a:cubicBezTo>
                  <a:cubicBezTo>
                    <a:pt x="11687" y="106157"/>
                    <a:pt x="497" y="128536"/>
                    <a:pt x="0" y="152400"/>
                  </a:cubicBezTo>
                  <a:lnTo>
                    <a:pt x="0" y="304800"/>
                  </a:lnTo>
                  <a:lnTo>
                    <a:pt x="609600" y="30480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j-l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98" name="Google Shape;98;p15"/>
            <p:cNvSpPr/>
            <p:nvPr/>
          </p:nvSpPr>
          <p:spPr>
            <a:xfrm>
              <a:off x="5926023" y="3076491"/>
              <a:ext cx="326044" cy="171533"/>
            </a:xfrm>
            <a:custGeom>
              <a:avLst/>
              <a:gdLst/>
              <a:ahLst/>
              <a:cxnLst/>
              <a:rect l="l" t="t" r="r" b="b"/>
              <a:pathLst>
                <a:path w="326044" h="171533" extrusionOk="0">
                  <a:moveTo>
                    <a:pt x="141402" y="140577"/>
                  </a:moveTo>
                  <a:cubicBezTo>
                    <a:pt x="166167" y="126004"/>
                    <a:pt x="227127" y="78951"/>
                    <a:pt x="227127" y="78951"/>
                  </a:cubicBezTo>
                  <a:lnTo>
                    <a:pt x="227127" y="78951"/>
                  </a:lnTo>
                  <a:cubicBezTo>
                    <a:pt x="236746" y="79784"/>
                    <a:pt x="245898" y="83465"/>
                    <a:pt x="253416" y="89523"/>
                  </a:cubicBezTo>
                  <a:cubicBezTo>
                    <a:pt x="271708" y="102368"/>
                    <a:pt x="287199" y="118799"/>
                    <a:pt x="298945" y="137815"/>
                  </a:cubicBezTo>
                  <a:cubicBezTo>
                    <a:pt x="309518" y="153627"/>
                    <a:pt x="318567" y="166390"/>
                    <a:pt x="321329" y="170200"/>
                  </a:cubicBezTo>
                  <a:lnTo>
                    <a:pt x="321329" y="170200"/>
                  </a:lnTo>
                  <a:lnTo>
                    <a:pt x="322377" y="171534"/>
                  </a:lnTo>
                  <a:lnTo>
                    <a:pt x="322377" y="171534"/>
                  </a:lnTo>
                  <a:cubicBezTo>
                    <a:pt x="327139" y="162009"/>
                    <a:pt x="326949" y="135434"/>
                    <a:pt x="323615" y="111240"/>
                  </a:cubicBezTo>
                  <a:cubicBezTo>
                    <a:pt x="318948" y="77903"/>
                    <a:pt x="315138" y="67997"/>
                    <a:pt x="293802" y="50090"/>
                  </a:cubicBezTo>
                  <a:cubicBezTo>
                    <a:pt x="280207" y="37769"/>
                    <a:pt x="262063" y="31721"/>
                    <a:pt x="243795" y="33421"/>
                  </a:cubicBezTo>
                  <a:cubicBezTo>
                    <a:pt x="219009" y="14187"/>
                    <a:pt x="189151" y="2602"/>
                    <a:pt x="157880" y="84"/>
                  </a:cubicBezTo>
                  <a:cubicBezTo>
                    <a:pt x="110255" y="-1631"/>
                    <a:pt x="58248" y="23229"/>
                    <a:pt x="36150" y="52376"/>
                  </a:cubicBezTo>
                  <a:cubicBezTo>
                    <a:pt x="2718" y="96191"/>
                    <a:pt x="6432" y="124766"/>
                    <a:pt x="6432" y="134958"/>
                  </a:cubicBezTo>
                  <a:cubicBezTo>
                    <a:pt x="6432" y="145149"/>
                    <a:pt x="-5283" y="162866"/>
                    <a:pt x="2908" y="162866"/>
                  </a:cubicBezTo>
                  <a:cubicBezTo>
                    <a:pt x="8242" y="162866"/>
                    <a:pt x="13481" y="162866"/>
                    <a:pt x="18815" y="162866"/>
                  </a:cubicBezTo>
                  <a:lnTo>
                    <a:pt x="18815" y="162866"/>
                  </a:lnTo>
                  <a:cubicBezTo>
                    <a:pt x="49009" y="162009"/>
                    <a:pt x="110636" y="158675"/>
                    <a:pt x="141402" y="1405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j-l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99" name="Google Shape;99;p15"/>
            <p:cNvSpPr/>
            <p:nvPr/>
          </p:nvSpPr>
          <p:spPr>
            <a:xfrm>
              <a:off x="5943695" y="3175634"/>
              <a:ext cx="303276" cy="233186"/>
            </a:xfrm>
            <a:custGeom>
              <a:avLst/>
              <a:gdLst/>
              <a:ahLst/>
              <a:cxnLst/>
              <a:rect l="l" t="t" r="r" b="b"/>
              <a:pathLst>
                <a:path w="303276" h="233186" extrusionOk="0">
                  <a:moveTo>
                    <a:pt x="289655" y="83534"/>
                  </a:moveTo>
                  <a:cubicBezTo>
                    <a:pt x="289179" y="82868"/>
                    <a:pt x="278702" y="68294"/>
                    <a:pt x="265938" y="49340"/>
                  </a:cubicBezTo>
                  <a:cubicBezTo>
                    <a:pt x="255456" y="32148"/>
                    <a:pt x="241546" y="17297"/>
                    <a:pt x="225076" y="5715"/>
                  </a:cubicBezTo>
                  <a:cubicBezTo>
                    <a:pt x="221870" y="3380"/>
                    <a:pt x="218382" y="1460"/>
                    <a:pt x="214694" y="0"/>
                  </a:cubicBezTo>
                  <a:cubicBezTo>
                    <a:pt x="197739" y="12859"/>
                    <a:pt x="154115" y="45625"/>
                    <a:pt x="133350" y="57721"/>
                  </a:cubicBezTo>
                  <a:cubicBezTo>
                    <a:pt x="100394" y="76771"/>
                    <a:pt x="40291" y="81820"/>
                    <a:pt x="0" y="82677"/>
                  </a:cubicBezTo>
                  <a:cubicBezTo>
                    <a:pt x="1044" y="166839"/>
                    <a:pt x="70116" y="234219"/>
                    <a:pt x="154278" y="233175"/>
                  </a:cubicBezTo>
                  <a:cubicBezTo>
                    <a:pt x="229450" y="232243"/>
                    <a:pt x="292712" y="176634"/>
                    <a:pt x="303276" y="1022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j-lt"/>
                <a:ea typeface="Open Sans Light"/>
                <a:cs typeface="Open Sans Light"/>
                <a:sym typeface="Open Sans Light"/>
              </a:endParaRPr>
            </a:p>
          </p:txBody>
        </p:sp>
      </p:grpSp>
      <p:sp>
        <p:nvSpPr>
          <p:cNvPr id="100" name="Google Shape;100;p15"/>
          <p:cNvSpPr txBox="1"/>
          <p:nvPr/>
        </p:nvSpPr>
        <p:spPr>
          <a:xfrm>
            <a:off x="190556" y="3405131"/>
            <a:ext cx="5971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u="sng" dirty="0">
                <a:solidFill>
                  <a:schemeClr val="hlink"/>
                </a:solidFill>
                <a:latin typeface="+mj-lt"/>
                <a:ea typeface="Lato"/>
                <a:cs typeface="Lato"/>
                <a:sym typeface="Lato"/>
                <a:hlinkClick r:id="rId4"/>
              </a:rPr>
              <a:t>https://coinbox.gitbook.io/harimau-mint/view-this-first/payment-gateway</a:t>
            </a:r>
            <a:endParaRPr sz="1200" b="1" dirty="0">
              <a:solidFill>
                <a:srgbClr val="FFFF00"/>
              </a:solidFill>
              <a:latin typeface="+mj-lt"/>
              <a:ea typeface="Lato"/>
              <a:cs typeface="Lato"/>
              <a:sym typeface="Lato"/>
            </a:endParaRPr>
          </a:p>
        </p:txBody>
      </p:sp>
      <p:sp>
        <p:nvSpPr>
          <p:cNvPr id="101" name="Google Shape;101;p15"/>
          <p:cNvSpPr txBox="1"/>
          <p:nvPr/>
        </p:nvSpPr>
        <p:spPr>
          <a:xfrm>
            <a:off x="725256" y="3806579"/>
            <a:ext cx="183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9900"/>
                </a:solidFill>
                <a:latin typeface="+mj-lt"/>
                <a:ea typeface="Open Sans"/>
                <a:cs typeface="Open Sans"/>
                <a:sym typeface="Open Sans"/>
              </a:rPr>
              <a:t>We provide : </a:t>
            </a:r>
            <a:endParaRPr sz="1800" b="1" dirty="0">
              <a:solidFill>
                <a:srgbClr val="FF9900"/>
              </a:solidFill>
              <a:latin typeface="+mj-lt"/>
              <a:ea typeface="Open Sans"/>
              <a:cs typeface="Open Sans"/>
              <a:sym typeface="Open Sans"/>
            </a:endParaRPr>
          </a:p>
        </p:txBody>
      </p:sp>
      <p:sp>
        <p:nvSpPr>
          <p:cNvPr id="128" name="Google Shape;128;p15"/>
          <p:cNvSpPr txBox="1"/>
          <p:nvPr/>
        </p:nvSpPr>
        <p:spPr>
          <a:xfrm>
            <a:off x="685256" y="60786"/>
            <a:ext cx="6295800" cy="13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ato"/>
              <a:buNone/>
            </a:pPr>
            <a:r>
              <a:rPr lang="en-US" sz="4000" b="1" dirty="0">
                <a:solidFill>
                  <a:schemeClr val="dk1"/>
                </a:solidFill>
                <a:latin typeface="+mj-lt"/>
                <a:ea typeface="Lato"/>
                <a:cs typeface="Lato"/>
                <a:sym typeface="Lato"/>
              </a:rPr>
              <a:t>PAYMENT PROCESSOR</a:t>
            </a:r>
            <a:endParaRPr sz="4000" b="1" dirty="0">
              <a:solidFill>
                <a:schemeClr val="dk1"/>
              </a:solidFill>
              <a:latin typeface="+mj-lt"/>
              <a:ea typeface="Lato"/>
              <a:cs typeface="Lato"/>
              <a:sym typeface="La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BABAEF-730B-CDBD-C97A-FD341033BB8A}"/>
              </a:ext>
            </a:extLst>
          </p:cNvPr>
          <p:cNvSpPr txBox="1"/>
          <p:nvPr/>
        </p:nvSpPr>
        <p:spPr>
          <a:xfrm>
            <a:off x="1067491" y="4301874"/>
            <a:ext cx="18351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MY" sz="1600" dirty="0">
                <a:solidFill>
                  <a:schemeClr val="tx2"/>
                </a:solidFill>
              </a:rPr>
              <a:t>PayTrust88</a:t>
            </a:r>
          </a:p>
          <a:p>
            <a:pPr>
              <a:buClr>
                <a:schemeClr val="tx2"/>
              </a:buClr>
            </a:pPr>
            <a:endParaRPr lang="en-MY" sz="1600" dirty="0">
              <a:solidFill>
                <a:schemeClr val="tx2"/>
              </a:solidFill>
            </a:endParaRP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MY" sz="1600" dirty="0" err="1">
                <a:solidFill>
                  <a:schemeClr val="tx2"/>
                </a:solidFill>
              </a:rPr>
              <a:t>ePayments</a:t>
            </a:r>
            <a:endParaRPr lang="en-MY" sz="1600" dirty="0">
              <a:solidFill>
                <a:schemeClr val="tx2"/>
              </a:solidFill>
            </a:endParaRPr>
          </a:p>
          <a:p>
            <a:pPr>
              <a:buClr>
                <a:schemeClr val="tx2"/>
              </a:buClr>
            </a:pPr>
            <a:endParaRPr lang="en-MY" sz="1600" dirty="0">
              <a:solidFill>
                <a:schemeClr val="tx2"/>
              </a:solidFill>
            </a:endParaRP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MY" sz="1600" dirty="0" err="1">
                <a:solidFill>
                  <a:schemeClr val="tx2"/>
                </a:solidFill>
              </a:rPr>
              <a:t>Coinify</a:t>
            </a:r>
            <a:endParaRPr lang="en-MY" sz="1600" dirty="0">
              <a:solidFill>
                <a:schemeClr val="tx2"/>
              </a:solidFill>
            </a:endParaRPr>
          </a:p>
          <a:p>
            <a:pPr>
              <a:buClr>
                <a:schemeClr val="tx2"/>
              </a:buClr>
            </a:pPr>
            <a:endParaRPr lang="en-MY" sz="1600" dirty="0">
              <a:solidFill>
                <a:schemeClr val="tx2"/>
              </a:solidFill>
            </a:endParaRP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MY" sz="1600" dirty="0">
                <a:solidFill>
                  <a:schemeClr val="tx2"/>
                </a:solidFill>
              </a:rPr>
              <a:t>Zaha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en-MY" sz="1600" dirty="0">
              <a:solidFill>
                <a:schemeClr val="tx2"/>
              </a:solidFill>
            </a:endParaRP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MY" sz="1600" dirty="0">
                <a:solidFill>
                  <a:schemeClr val="tx2"/>
                </a:solidFill>
              </a:rPr>
              <a:t>Perfect Money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9E90D0-655F-5B05-F493-5A892AF4DFAB}"/>
              </a:ext>
            </a:extLst>
          </p:cNvPr>
          <p:cNvSpPr txBox="1"/>
          <p:nvPr/>
        </p:nvSpPr>
        <p:spPr>
          <a:xfrm>
            <a:off x="2914183" y="4301874"/>
            <a:ext cx="18738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MY" sz="1600" dirty="0">
                <a:solidFill>
                  <a:schemeClr val="tx2"/>
                </a:solidFill>
              </a:rPr>
              <a:t>B2BinPay</a:t>
            </a:r>
          </a:p>
          <a:p>
            <a:pPr>
              <a:buClr>
                <a:schemeClr val="tx2"/>
              </a:buClr>
            </a:pPr>
            <a:endParaRPr lang="en-MY" sz="1600" dirty="0">
              <a:solidFill>
                <a:schemeClr val="tx2"/>
              </a:solidFill>
            </a:endParaRP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MY" sz="1600" dirty="0" err="1">
                <a:solidFill>
                  <a:schemeClr val="tx2"/>
                </a:solidFill>
              </a:rPr>
              <a:t>Mercuryo</a:t>
            </a:r>
            <a:endParaRPr lang="en-MY" sz="1600" dirty="0">
              <a:solidFill>
                <a:schemeClr val="tx2"/>
              </a:solidFill>
            </a:endParaRPr>
          </a:p>
          <a:p>
            <a:pPr>
              <a:buClr>
                <a:schemeClr val="tx2"/>
              </a:buClr>
            </a:pPr>
            <a:endParaRPr lang="en-MY" sz="1600" dirty="0">
              <a:solidFill>
                <a:schemeClr val="tx2"/>
              </a:solidFill>
            </a:endParaRP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MY" sz="1600" dirty="0" err="1">
                <a:solidFill>
                  <a:schemeClr val="tx2"/>
                </a:solidFill>
              </a:rPr>
              <a:t>Payeer</a:t>
            </a:r>
            <a:endParaRPr lang="en-MY" sz="1600" dirty="0">
              <a:solidFill>
                <a:schemeClr val="tx2"/>
              </a:solidFill>
            </a:endParaRPr>
          </a:p>
          <a:p>
            <a:pPr>
              <a:buClr>
                <a:schemeClr val="tx2"/>
              </a:buClr>
            </a:pPr>
            <a:endParaRPr lang="en-MY" sz="1600" dirty="0">
              <a:solidFill>
                <a:schemeClr val="tx2"/>
              </a:solidFill>
            </a:endParaRP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MY" sz="1600" dirty="0" err="1">
                <a:solidFill>
                  <a:schemeClr val="tx2"/>
                </a:solidFill>
              </a:rPr>
              <a:t>Yandex.Money</a:t>
            </a:r>
            <a:endParaRPr lang="en-MY" sz="1600" dirty="0">
              <a:solidFill>
                <a:schemeClr val="tx2"/>
              </a:solidFill>
            </a:endParaRP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en-MY" sz="1600" dirty="0">
              <a:solidFill>
                <a:schemeClr val="tx2"/>
              </a:solidFill>
            </a:endParaRP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MY" sz="1600" dirty="0" err="1">
                <a:solidFill>
                  <a:schemeClr val="tx2"/>
                </a:solidFill>
              </a:rPr>
              <a:t>UPayCard</a:t>
            </a:r>
            <a:endParaRPr lang="en-MY" sz="1600" dirty="0">
              <a:solidFill>
                <a:schemeClr val="tx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D95C85-1AC3-5EF7-3273-6C78CD83F7F5}"/>
              </a:ext>
            </a:extLst>
          </p:cNvPr>
          <p:cNvSpPr txBox="1"/>
          <p:nvPr/>
        </p:nvSpPr>
        <p:spPr>
          <a:xfrm>
            <a:off x="4781940" y="4301874"/>
            <a:ext cx="19321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MY" sz="1600" dirty="0" err="1">
                <a:solidFill>
                  <a:schemeClr val="tx2"/>
                </a:solidFill>
              </a:rPr>
              <a:t>HotPay</a:t>
            </a:r>
            <a:endParaRPr lang="en-MY" sz="1600" dirty="0">
              <a:solidFill>
                <a:schemeClr val="tx2"/>
              </a:solidFill>
            </a:endParaRPr>
          </a:p>
          <a:p>
            <a:pPr>
              <a:buClr>
                <a:schemeClr val="tx2"/>
              </a:buClr>
            </a:pPr>
            <a:endParaRPr lang="en-MY" sz="1600" dirty="0">
              <a:solidFill>
                <a:schemeClr val="tx2"/>
              </a:solidFill>
            </a:endParaRP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MY" sz="1600" dirty="0" err="1">
                <a:solidFill>
                  <a:schemeClr val="tx2"/>
                </a:solidFill>
              </a:rPr>
              <a:t>Accentpay</a:t>
            </a:r>
            <a:endParaRPr lang="en-MY" sz="1600" dirty="0">
              <a:solidFill>
                <a:schemeClr val="tx2"/>
              </a:solidFill>
            </a:endParaRPr>
          </a:p>
          <a:p>
            <a:pPr>
              <a:buClr>
                <a:schemeClr val="tx2"/>
              </a:buClr>
            </a:pPr>
            <a:endParaRPr lang="en-MY" sz="1600" dirty="0">
              <a:solidFill>
                <a:schemeClr val="tx2"/>
              </a:solidFill>
            </a:endParaRP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MY" sz="1600" dirty="0">
                <a:solidFill>
                  <a:schemeClr val="tx2"/>
                </a:solidFill>
              </a:rPr>
              <a:t>Advanced Cash</a:t>
            </a:r>
          </a:p>
          <a:p>
            <a:pPr>
              <a:buClr>
                <a:schemeClr val="tx2"/>
              </a:buClr>
            </a:pPr>
            <a:endParaRPr lang="en-MY" sz="1600" dirty="0">
              <a:solidFill>
                <a:schemeClr val="tx2"/>
              </a:solidFill>
            </a:endParaRP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MY" sz="1600" dirty="0" err="1">
                <a:solidFill>
                  <a:schemeClr val="tx2"/>
                </a:solidFill>
              </a:rPr>
              <a:t>AlgoGateway</a:t>
            </a:r>
            <a:endParaRPr lang="en-MY" sz="1600" dirty="0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D584B6-B7F3-4503-ADD9-7BCB3AE12330}"/>
              </a:ext>
            </a:extLst>
          </p:cNvPr>
          <p:cNvSpPr txBox="1"/>
          <p:nvPr/>
        </p:nvSpPr>
        <p:spPr>
          <a:xfrm>
            <a:off x="6690260" y="4298243"/>
            <a:ext cx="15684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MY" sz="1600" dirty="0">
                <a:solidFill>
                  <a:schemeClr val="tx2"/>
                </a:solidFill>
              </a:rPr>
              <a:t>PayPal</a:t>
            </a:r>
          </a:p>
          <a:p>
            <a:pPr>
              <a:buClr>
                <a:schemeClr val="tx2"/>
              </a:buClr>
            </a:pPr>
            <a:endParaRPr lang="en-MY" sz="1600" dirty="0">
              <a:solidFill>
                <a:schemeClr val="tx2"/>
              </a:solidFill>
            </a:endParaRP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MY" sz="1600" dirty="0" err="1">
                <a:solidFill>
                  <a:schemeClr val="tx2"/>
                </a:solidFill>
              </a:rPr>
              <a:t>iPayTotal</a:t>
            </a:r>
            <a:endParaRPr lang="en-MY" sz="1600" dirty="0">
              <a:solidFill>
                <a:schemeClr val="tx2"/>
              </a:solidFill>
            </a:endParaRPr>
          </a:p>
          <a:p>
            <a:pPr>
              <a:buClr>
                <a:schemeClr val="tx2"/>
              </a:buClr>
            </a:pPr>
            <a:endParaRPr lang="en-MY" sz="1600" dirty="0">
              <a:solidFill>
                <a:schemeClr val="tx2"/>
              </a:solidFill>
            </a:endParaRP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MY" sz="1600" dirty="0" err="1">
                <a:solidFill>
                  <a:schemeClr val="tx2"/>
                </a:solidFill>
              </a:rPr>
              <a:t>MoonPay</a:t>
            </a:r>
            <a:endParaRPr lang="en-MY" sz="1600" dirty="0">
              <a:solidFill>
                <a:schemeClr val="tx2"/>
              </a:solidFill>
            </a:endParaRPr>
          </a:p>
          <a:p>
            <a:pPr>
              <a:buClr>
                <a:schemeClr val="tx2"/>
              </a:buClr>
            </a:pPr>
            <a:endParaRPr lang="en-MY" sz="1600" dirty="0">
              <a:solidFill>
                <a:schemeClr val="tx2"/>
              </a:solidFill>
            </a:endParaRP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MY" sz="1600" dirty="0">
                <a:solidFill>
                  <a:schemeClr val="tx2"/>
                </a:solidFill>
              </a:rPr>
              <a:t>MasterCard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BD5379-A479-2C0E-52A4-4BA38F871949}"/>
              </a:ext>
            </a:extLst>
          </p:cNvPr>
          <p:cNvSpPr txBox="1"/>
          <p:nvPr/>
        </p:nvSpPr>
        <p:spPr>
          <a:xfrm>
            <a:off x="8258708" y="4303507"/>
            <a:ext cx="15684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MY" sz="1600" dirty="0">
                <a:solidFill>
                  <a:schemeClr val="tx2"/>
                </a:solidFill>
              </a:rPr>
              <a:t>9Pay</a:t>
            </a:r>
          </a:p>
          <a:p>
            <a:pPr>
              <a:buClr>
                <a:schemeClr val="tx2"/>
              </a:buClr>
            </a:pPr>
            <a:endParaRPr lang="en-MY" sz="1600" dirty="0">
              <a:solidFill>
                <a:schemeClr val="tx2"/>
              </a:solidFill>
            </a:endParaRP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MY" sz="1600" dirty="0" err="1">
                <a:solidFill>
                  <a:schemeClr val="tx2"/>
                </a:solidFill>
              </a:rPr>
              <a:t>SafeCharge</a:t>
            </a:r>
            <a:endParaRPr lang="en-MY" sz="1600" dirty="0">
              <a:solidFill>
                <a:schemeClr val="tx2"/>
              </a:solidFill>
            </a:endParaRPr>
          </a:p>
          <a:p>
            <a:pPr>
              <a:buClr>
                <a:schemeClr val="tx2"/>
              </a:buClr>
            </a:pPr>
            <a:endParaRPr lang="en-MY" sz="1600" dirty="0">
              <a:solidFill>
                <a:schemeClr val="tx2"/>
              </a:solidFill>
            </a:endParaRP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MY" sz="1600" dirty="0" err="1">
                <a:solidFill>
                  <a:schemeClr val="tx2"/>
                </a:solidFill>
              </a:rPr>
              <a:t>Payza</a:t>
            </a:r>
            <a:endParaRPr lang="en-MY" sz="1600" dirty="0">
              <a:solidFill>
                <a:schemeClr val="tx2"/>
              </a:solidFill>
            </a:endParaRPr>
          </a:p>
          <a:p>
            <a:pPr>
              <a:buClr>
                <a:schemeClr val="tx2"/>
              </a:buClr>
            </a:pPr>
            <a:endParaRPr lang="en-MY" sz="1600" dirty="0">
              <a:solidFill>
                <a:schemeClr val="tx2"/>
              </a:solidFill>
            </a:endParaRP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MY" sz="1600" dirty="0">
                <a:solidFill>
                  <a:schemeClr val="tx2"/>
                </a:solidFill>
              </a:rPr>
              <a:t>VISA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08FD5D-D29A-4B77-30B5-54D2B5E4143B}"/>
              </a:ext>
            </a:extLst>
          </p:cNvPr>
          <p:cNvSpPr txBox="1"/>
          <p:nvPr/>
        </p:nvSpPr>
        <p:spPr>
          <a:xfrm>
            <a:off x="9832148" y="4295246"/>
            <a:ext cx="137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MY" sz="1600" dirty="0">
                <a:solidFill>
                  <a:schemeClr val="tx2"/>
                </a:solidFill>
              </a:rPr>
              <a:t>Skrill</a:t>
            </a:r>
          </a:p>
          <a:p>
            <a:pPr>
              <a:buClr>
                <a:schemeClr val="tx2"/>
              </a:buClr>
            </a:pPr>
            <a:endParaRPr lang="en-MY" sz="1600" dirty="0">
              <a:solidFill>
                <a:schemeClr val="tx2"/>
              </a:solidFill>
            </a:endParaRP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MY" sz="1600" dirty="0" err="1">
                <a:solidFill>
                  <a:schemeClr val="tx2"/>
                </a:solidFill>
              </a:rPr>
              <a:t>BitWallet</a:t>
            </a:r>
            <a:endParaRPr lang="en-MY" sz="1600" dirty="0">
              <a:solidFill>
                <a:schemeClr val="tx2"/>
              </a:solidFill>
            </a:endParaRPr>
          </a:p>
          <a:p>
            <a:pPr>
              <a:buClr>
                <a:schemeClr val="tx2"/>
              </a:buClr>
            </a:pPr>
            <a:endParaRPr lang="en-MY" sz="1600" dirty="0">
              <a:solidFill>
                <a:schemeClr val="tx2"/>
              </a:solidFill>
            </a:endParaRP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MY" sz="1600" dirty="0">
                <a:solidFill>
                  <a:schemeClr val="tx2"/>
                </a:solidFill>
              </a:rPr>
              <a:t>M-</a:t>
            </a:r>
            <a:r>
              <a:rPr lang="en-MY" sz="1600" dirty="0" err="1">
                <a:solidFill>
                  <a:schemeClr val="tx2"/>
                </a:solidFill>
              </a:rPr>
              <a:t>Pesa</a:t>
            </a:r>
            <a:endParaRPr lang="en-MY" sz="1600" dirty="0">
              <a:solidFill>
                <a:schemeClr val="tx2"/>
              </a:solidFill>
            </a:endParaRPr>
          </a:p>
          <a:p>
            <a:pPr>
              <a:buClr>
                <a:schemeClr val="tx2"/>
              </a:buClr>
            </a:pPr>
            <a:endParaRPr lang="en-MY" sz="1600" dirty="0">
              <a:solidFill>
                <a:schemeClr val="tx2"/>
              </a:solidFill>
            </a:endParaRP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MY" sz="1600" dirty="0" err="1">
                <a:solidFill>
                  <a:schemeClr val="tx2"/>
                </a:solidFill>
              </a:rPr>
              <a:t>FasaPay</a:t>
            </a:r>
            <a:endParaRPr lang="en-MY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8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0" grpId="0"/>
      <p:bldP spid="101" grpId="0"/>
      <p:bldP spid="2" grpId="0"/>
      <p:bldP spid="3" grpId="0"/>
      <p:bldP spid="4" grpId="0"/>
      <p:bldP spid="5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1745CC-178E-A5AF-19F0-702F3431AD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-18666" y="-899245"/>
            <a:ext cx="4438741" cy="913112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35" name="Google Shape;135;p16"/>
          <p:cNvSpPr txBox="1">
            <a:spLocks noGrp="1"/>
          </p:cNvSpPr>
          <p:nvPr>
            <p:ph type="title"/>
          </p:nvPr>
        </p:nvSpPr>
        <p:spPr>
          <a:xfrm>
            <a:off x="820509" y="2422629"/>
            <a:ext cx="4751279" cy="132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</a:pPr>
            <a:r>
              <a:rPr lang="en-US" sz="2000" b="0" dirty="0">
                <a:latin typeface="+mj-lt"/>
                <a:cs typeface="Futura Medium" panose="020B0602020204020303" pitchFamily="34" charset="-79"/>
              </a:rPr>
              <a:t>Experience real-time trading with </a:t>
            </a:r>
            <a:r>
              <a:rPr lang="en-US" sz="2000" b="0" dirty="0">
                <a:solidFill>
                  <a:srgbClr val="FF9900"/>
                </a:solidFill>
                <a:latin typeface="+mj-lt"/>
                <a:cs typeface="Futura Medium" panose="020B0602020204020303" pitchFamily="34" charset="-79"/>
              </a:rPr>
              <a:t>blockchain</a:t>
            </a:r>
            <a:r>
              <a:rPr lang="en-US" sz="2000" b="0" dirty="0">
                <a:latin typeface="+mj-lt"/>
                <a:cs typeface="Futura Medium" panose="020B0602020204020303" pitchFamily="34" charset="-79"/>
              </a:rPr>
              <a:t> record-keeping for maximum transparency and security</a:t>
            </a:r>
            <a:endParaRPr sz="2000" b="1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136" name="Google Shape;136;p16"/>
          <p:cNvSpPr txBox="1"/>
          <p:nvPr/>
        </p:nvSpPr>
        <p:spPr>
          <a:xfrm>
            <a:off x="849458" y="3890603"/>
            <a:ext cx="3891569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+mj-lt"/>
                <a:ea typeface="Open Sans Light"/>
                <a:cs typeface="Futura Medium" panose="020B0602020204020303" pitchFamily="34" charset="-79"/>
                <a:sym typeface="Open Sans Light"/>
              </a:rPr>
              <a:t>We understand the importance of flexibility in the world of cryptocurrency trading. </a:t>
            </a:r>
            <a:endParaRPr sz="1600" dirty="0">
              <a:latin typeface="+mj-lt"/>
              <a:cs typeface="Futura Medium" panose="020B0602020204020303" pitchFamily="34" charset="-79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+mj-lt"/>
              <a:ea typeface="Open Sans Light"/>
              <a:cs typeface="Futura Medium" panose="020B0602020204020303" pitchFamily="34" charset="-79"/>
              <a:sym typeface="Open Sans Light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+mj-lt"/>
                <a:ea typeface="Open Sans Light"/>
                <a:cs typeface="Futura Medium" panose="020B0602020204020303" pitchFamily="34" charset="-79"/>
                <a:sym typeface="Open Sans Light"/>
              </a:rPr>
              <a:t>That's why we offer our clients the ability to deposit and withdraw funds using multiple crypto assets and tokens, providing unparalleled convenience and choice</a:t>
            </a:r>
            <a:endParaRPr sz="1600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184" name="Google Shape;184;p16"/>
          <p:cNvSpPr txBox="1"/>
          <p:nvPr/>
        </p:nvSpPr>
        <p:spPr>
          <a:xfrm>
            <a:off x="820509" y="832497"/>
            <a:ext cx="5274120" cy="1313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ato"/>
              <a:buNone/>
            </a:pPr>
            <a:r>
              <a:rPr lang="en-US" sz="4000" b="1" dirty="0">
                <a:solidFill>
                  <a:schemeClr val="dk1"/>
                </a:solidFill>
                <a:latin typeface="+mj-lt"/>
                <a:ea typeface="Lato"/>
                <a:cs typeface="FUTURA MEDIUM" panose="020B0602020204020303" pitchFamily="34" charset="-79"/>
                <a:sym typeface="Lato"/>
              </a:rPr>
              <a:t>COINS &amp; TOKENS</a:t>
            </a:r>
            <a:endParaRPr sz="4000" b="1" dirty="0">
              <a:solidFill>
                <a:schemeClr val="dk1"/>
              </a:solidFill>
              <a:latin typeface="+mj-lt"/>
              <a:ea typeface="Lato"/>
              <a:cs typeface="FUTURA MEDIUM" panose="020B0602020204020303" pitchFamily="34" charset="-79"/>
              <a:sym typeface="Lat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174363-9EBE-DE7F-D0F4-BA364E9141A5}"/>
              </a:ext>
            </a:extLst>
          </p:cNvPr>
          <p:cNvSpPr txBox="1"/>
          <p:nvPr/>
        </p:nvSpPr>
        <p:spPr>
          <a:xfrm>
            <a:off x="7293660" y="1384839"/>
            <a:ext cx="17394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32E91"/>
              </a:buClr>
              <a:buFont typeface="Arial" panose="020B0604020202020204" pitchFamily="34" charset="0"/>
              <a:buChar char="•"/>
            </a:pPr>
            <a:r>
              <a:rPr lang="en-MY" sz="1600" dirty="0">
                <a:solidFill>
                  <a:srgbClr val="E147DD"/>
                </a:solidFill>
              </a:rPr>
              <a:t>Bitcoin</a:t>
            </a:r>
          </a:p>
          <a:p>
            <a:pPr marL="285750" indent="-285750">
              <a:buClr>
                <a:srgbClr val="932E91"/>
              </a:buClr>
              <a:buFont typeface="Arial" panose="020B0604020202020204" pitchFamily="34" charset="0"/>
              <a:buChar char="•"/>
            </a:pPr>
            <a:r>
              <a:rPr lang="en-MY" sz="1600" dirty="0">
                <a:solidFill>
                  <a:srgbClr val="E147DD"/>
                </a:solidFill>
              </a:rPr>
              <a:t>XLM</a:t>
            </a:r>
          </a:p>
          <a:p>
            <a:pPr marL="285750" indent="-285750">
              <a:buClr>
                <a:srgbClr val="932E91"/>
              </a:buClr>
              <a:buFont typeface="Arial" panose="020B0604020202020204" pitchFamily="34" charset="0"/>
              <a:buChar char="•"/>
            </a:pPr>
            <a:r>
              <a:rPr lang="en-MY" sz="1600" dirty="0">
                <a:solidFill>
                  <a:srgbClr val="E147DD"/>
                </a:solidFill>
              </a:rPr>
              <a:t>Bitcoin Cash</a:t>
            </a:r>
          </a:p>
          <a:p>
            <a:pPr marL="285750" indent="-285750">
              <a:buClr>
                <a:srgbClr val="932E91"/>
              </a:buClr>
              <a:buFont typeface="Arial" panose="020B0604020202020204" pitchFamily="34" charset="0"/>
              <a:buChar char="•"/>
            </a:pPr>
            <a:r>
              <a:rPr lang="en-MY" sz="1600" dirty="0">
                <a:solidFill>
                  <a:srgbClr val="E147DD"/>
                </a:solidFill>
              </a:rPr>
              <a:t>BNB BSC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262567-65D2-399D-F92C-E9C532D5031E}"/>
              </a:ext>
            </a:extLst>
          </p:cNvPr>
          <p:cNvSpPr/>
          <p:nvPr/>
        </p:nvSpPr>
        <p:spPr>
          <a:xfrm>
            <a:off x="5908510" y="1384839"/>
            <a:ext cx="1313196" cy="1077218"/>
          </a:xfrm>
          <a:prstGeom prst="rect">
            <a:avLst/>
          </a:prstGeom>
          <a:noFill/>
          <a:ln w="9525" cap="flat" cmpd="sng" algn="ctr">
            <a:solidFill>
              <a:srgbClr val="9E5EC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MY" sz="3200" b="1" dirty="0">
                <a:solidFill>
                  <a:srgbClr val="932E91"/>
                </a:solidFill>
                <a:latin typeface="+mj-lt"/>
              </a:rPr>
              <a:t>10+</a:t>
            </a:r>
          </a:p>
          <a:p>
            <a:pPr algn="ctr"/>
            <a:r>
              <a:rPr lang="en-MY" b="1" dirty="0">
                <a:solidFill>
                  <a:srgbClr val="7030A0"/>
                </a:solidFill>
              </a:rPr>
              <a:t>Main Cryptos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87DFEC-396F-6F17-7DB5-70F683473193}"/>
              </a:ext>
            </a:extLst>
          </p:cNvPr>
          <p:cNvSpPr txBox="1"/>
          <p:nvPr/>
        </p:nvSpPr>
        <p:spPr>
          <a:xfrm>
            <a:off x="8884000" y="1385312"/>
            <a:ext cx="17394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32E91"/>
              </a:buClr>
              <a:buFont typeface="Arial" panose="020B0604020202020204" pitchFamily="34" charset="0"/>
              <a:buChar char="•"/>
            </a:pPr>
            <a:r>
              <a:rPr lang="en-MY" sz="1600" dirty="0">
                <a:solidFill>
                  <a:srgbClr val="E147DD"/>
                </a:solidFill>
              </a:rPr>
              <a:t>Ethereum</a:t>
            </a:r>
          </a:p>
          <a:p>
            <a:pPr marL="285750" indent="-285750">
              <a:buClr>
                <a:srgbClr val="932E91"/>
              </a:buClr>
              <a:buFont typeface="Arial" panose="020B0604020202020204" pitchFamily="34" charset="0"/>
              <a:buChar char="•"/>
            </a:pPr>
            <a:r>
              <a:rPr lang="en-MY" sz="1600" dirty="0">
                <a:solidFill>
                  <a:srgbClr val="E147DD"/>
                </a:solidFill>
              </a:rPr>
              <a:t>XRP Ripple</a:t>
            </a:r>
          </a:p>
          <a:p>
            <a:pPr marL="285750" indent="-285750">
              <a:buClr>
                <a:srgbClr val="932E91"/>
              </a:buClr>
              <a:buFont typeface="Arial" panose="020B0604020202020204" pitchFamily="34" charset="0"/>
              <a:buChar char="•"/>
            </a:pPr>
            <a:r>
              <a:rPr lang="en-MY" sz="1600" dirty="0">
                <a:solidFill>
                  <a:srgbClr val="E147DD"/>
                </a:solidFill>
              </a:rPr>
              <a:t>Dash</a:t>
            </a:r>
          </a:p>
          <a:p>
            <a:pPr marL="285750" indent="-285750">
              <a:buClr>
                <a:srgbClr val="932E91"/>
              </a:buClr>
              <a:buFont typeface="Arial" panose="020B0604020202020204" pitchFamily="34" charset="0"/>
              <a:buChar char="•"/>
            </a:pPr>
            <a:r>
              <a:rPr lang="en-MY" sz="1600" dirty="0">
                <a:solidFill>
                  <a:srgbClr val="E147DD"/>
                </a:solidFill>
              </a:rPr>
              <a:t>Litecoin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C17467-0E54-4DCC-0009-1D72DDE630A5}"/>
              </a:ext>
            </a:extLst>
          </p:cNvPr>
          <p:cNvSpPr txBox="1"/>
          <p:nvPr/>
        </p:nvSpPr>
        <p:spPr>
          <a:xfrm>
            <a:off x="10482868" y="1380099"/>
            <a:ext cx="17394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32E91"/>
              </a:buClr>
              <a:buFont typeface="Arial" panose="020B0604020202020204" pitchFamily="34" charset="0"/>
              <a:buChar char="•"/>
            </a:pPr>
            <a:r>
              <a:rPr lang="en-MY" sz="1600" dirty="0" err="1">
                <a:solidFill>
                  <a:srgbClr val="E147DD"/>
                </a:solidFill>
              </a:rPr>
              <a:t>Zcash</a:t>
            </a:r>
            <a:endParaRPr lang="en-MY" sz="1600" dirty="0">
              <a:solidFill>
                <a:srgbClr val="E147DD"/>
              </a:solidFill>
            </a:endParaRPr>
          </a:p>
          <a:p>
            <a:pPr marL="285750" indent="-285750">
              <a:buClr>
                <a:srgbClr val="932E91"/>
              </a:buClr>
              <a:buFont typeface="Arial" panose="020B0604020202020204" pitchFamily="34" charset="0"/>
              <a:buChar char="•"/>
            </a:pPr>
            <a:r>
              <a:rPr lang="en-MY" sz="1600" dirty="0">
                <a:solidFill>
                  <a:srgbClr val="E147DD"/>
                </a:solidFill>
              </a:rPr>
              <a:t>Doge</a:t>
            </a:r>
          </a:p>
          <a:p>
            <a:pPr marL="285750" indent="-285750">
              <a:buClr>
                <a:srgbClr val="932E91"/>
              </a:buClr>
              <a:buFont typeface="Arial" panose="020B0604020202020204" pitchFamily="34" charset="0"/>
              <a:buChar char="•"/>
            </a:pPr>
            <a:r>
              <a:rPr lang="en-MY" sz="1600" dirty="0">
                <a:solidFill>
                  <a:srgbClr val="E147DD"/>
                </a:solidFill>
              </a:rPr>
              <a:t>TRX Tron</a:t>
            </a:r>
          </a:p>
          <a:p>
            <a:pPr marL="285750" indent="-285750">
              <a:buClr>
                <a:srgbClr val="932E91"/>
              </a:buClr>
              <a:buFont typeface="Arial" panose="020B0604020202020204" pitchFamily="34" charset="0"/>
              <a:buChar char="•"/>
            </a:pPr>
            <a:r>
              <a:rPr lang="en-MY" sz="1600" dirty="0">
                <a:solidFill>
                  <a:srgbClr val="E147DD"/>
                </a:solidFill>
              </a:rPr>
              <a:t>XMR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EC646C-5E5E-2DEF-1C26-6F96D7DD2870}"/>
              </a:ext>
            </a:extLst>
          </p:cNvPr>
          <p:cNvSpPr txBox="1"/>
          <p:nvPr/>
        </p:nvSpPr>
        <p:spPr>
          <a:xfrm>
            <a:off x="7293091" y="2922474"/>
            <a:ext cx="17394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MY" sz="1600" dirty="0">
                <a:solidFill>
                  <a:srgbClr val="92D050"/>
                </a:solidFill>
              </a:rPr>
              <a:t>BUSD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MY" sz="1600" dirty="0">
                <a:solidFill>
                  <a:srgbClr val="92D050"/>
                </a:solidFill>
              </a:rPr>
              <a:t>DAI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MY" sz="1600" dirty="0">
                <a:solidFill>
                  <a:srgbClr val="92D050"/>
                </a:solidFill>
              </a:rPr>
              <a:t>TUSD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MY" sz="1600" dirty="0">
                <a:solidFill>
                  <a:srgbClr val="92D050"/>
                </a:solidFill>
              </a:rPr>
              <a:t>GRAM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E2664F-DF35-5E6A-4AF3-7771C32097D4}"/>
              </a:ext>
            </a:extLst>
          </p:cNvPr>
          <p:cNvSpPr/>
          <p:nvPr/>
        </p:nvSpPr>
        <p:spPr>
          <a:xfrm>
            <a:off x="5907941" y="2922474"/>
            <a:ext cx="1313196" cy="1077218"/>
          </a:xfrm>
          <a:prstGeom prst="rect">
            <a:avLst/>
          </a:prstGeom>
          <a:noFill/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MY" sz="3200" b="1" dirty="0">
                <a:solidFill>
                  <a:srgbClr val="92D050"/>
                </a:solidFill>
                <a:latin typeface="+mj-lt"/>
              </a:rPr>
              <a:t>5+</a:t>
            </a:r>
          </a:p>
          <a:p>
            <a:pPr algn="ctr"/>
            <a:r>
              <a:rPr lang="en-MY" b="1" dirty="0">
                <a:solidFill>
                  <a:srgbClr val="00B050"/>
                </a:solidFill>
              </a:rPr>
              <a:t>Stable Coins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F9D06C-9CC3-3EC4-A637-874FC45A764E}"/>
              </a:ext>
            </a:extLst>
          </p:cNvPr>
          <p:cNvSpPr txBox="1"/>
          <p:nvPr/>
        </p:nvSpPr>
        <p:spPr>
          <a:xfrm>
            <a:off x="8874517" y="2917512"/>
            <a:ext cx="1739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MY" sz="1600" dirty="0">
                <a:solidFill>
                  <a:srgbClr val="92D050"/>
                </a:solidFill>
              </a:rPr>
              <a:t>USDT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MY" sz="1600" dirty="0">
                <a:solidFill>
                  <a:srgbClr val="92D050"/>
                </a:solidFill>
              </a:rPr>
              <a:t>PAXG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MY" sz="1600" dirty="0">
                <a:solidFill>
                  <a:srgbClr val="92D050"/>
                </a:solidFill>
              </a:rPr>
              <a:t>USDC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0FB892-B148-21DA-EEED-EAFBAD4D8886}"/>
              </a:ext>
            </a:extLst>
          </p:cNvPr>
          <p:cNvSpPr txBox="1"/>
          <p:nvPr/>
        </p:nvSpPr>
        <p:spPr>
          <a:xfrm>
            <a:off x="7308322" y="4400683"/>
            <a:ext cx="17394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MY" sz="1600" dirty="0">
                <a:solidFill>
                  <a:srgbClr val="00B0F0"/>
                </a:solidFill>
              </a:rPr>
              <a:t>BDDK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MY" sz="1600" dirty="0">
                <a:solidFill>
                  <a:srgbClr val="00B0F0"/>
                </a:solidFill>
              </a:rPr>
              <a:t>CBFI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MY" sz="1600" dirty="0">
                <a:solidFill>
                  <a:srgbClr val="00B0F0"/>
                </a:solidFill>
              </a:rPr>
              <a:t>BADGER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MY" sz="1600" dirty="0">
                <a:solidFill>
                  <a:srgbClr val="00B0F0"/>
                </a:solidFill>
              </a:rPr>
              <a:t>EDDK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MY" sz="1600" dirty="0">
                <a:solidFill>
                  <a:srgbClr val="00B0F0"/>
                </a:solidFill>
              </a:rPr>
              <a:t>SUSHI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MY" sz="1600" dirty="0">
                <a:solidFill>
                  <a:srgbClr val="00B0F0"/>
                </a:solidFill>
              </a:rPr>
              <a:t>AXS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MY" sz="1600" dirty="0">
                <a:solidFill>
                  <a:srgbClr val="00B0F0"/>
                </a:solidFill>
              </a:rPr>
              <a:t>SAND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MY" sz="1600" dirty="0">
                <a:solidFill>
                  <a:srgbClr val="00B0F0"/>
                </a:solidFill>
              </a:rPr>
              <a:t>FTM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46D8E7-60D9-3395-8EFE-F5ECF5367B4E}"/>
              </a:ext>
            </a:extLst>
          </p:cNvPr>
          <p:cNvSpPr/>
          <p:nvPr/>
        </p:nvSpPr>
        <p:spPr>
          <a:xfrm>
            <a:off x="5907941" y="4775833"/>
            <a:ext cx="1313196" cy="1077218"/>
          </a:xfrm>
          <a:prstGeom prst="rect">
            <a:avLst/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MY" sz="3200" b="1" dirty="0">
                <a:solidFill>
                  <a:srgbClr val="00B0F0"/>
                </a:solidFill>
                <a:latin typeface="+mj-lt"/>
              </a:rPr>
              <a:t>30+</a:t>
            </a:r>
          </a:p>
          <a:p>
            <a:pPr algn="ctr"/>
            <a:r>
              <a:rPr lang="en-MY" sz="1200" b="1" dirty="0">
                <a:solidFill>
                  <a:srgbClr val="0070C0"/>
                </a:solidFill>
              </a:rPr>
              <a:t>Tokens TRC20, BEP20 &amp; ERC20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911900-BEB2-2ABD-3D67-CEB81BC8F2CD}"/>
              </a:ext>
            </a:extLst>
          </p:cNvPr>
          <p:cNvSpPr txBox="1"/>
          <p:nvPr/>
        </p:nvSpPr>
        <p:spPr>
          <a:xfrm>
            <a:off x="8898662" y="4401156"/>
            <a:ext cx="17394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MY" sz="1600" dirty="0">
                <a:solidFill>
                  <a:srgbClr val="00B0F0"/>
                </a:solidFill>
              </a:rPr>
              <a:t>1inch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MY" sz="1600" dirty="0">
                <a:solidFill>
                  <a:srgbClr val="00B0F0"/>
                </a:solidFill>
              </a:rPr>
              <a:t>CHZ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MY" sz="1600" dirty="0">
                <a:solidFill>
                  <a:srgbClr val="00B0F0"/>
                </a:solidFill>
              </a:rPr>
              <a:t>CAKE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MY" sz="1600" dirty="0">
                <a:solidFill>
                  <a:srgbClr val="00B0F0"/>
                </a:solidFill>
              </a:rPr>
              <a:t>BAND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MY" sz="1600" dirty="0">
                <a:solidFill>
                  <a:srgbClr val="00B0F0"/>
                </a:solidFill>
              </a:rPr>
              <a:t>ENJ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MY" sz="1600" dirty="0">
                <a:solidFill>
                  <a:srgbClr val="00B0F0"/>
                </a:solidFill>
              </a:rPr>
              <a:t>MATIC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MY" sz="1600" dirty="0">
                <a:solidFill>
                  <a:srgbClr val="00B0F0"/>
                </a:solidFill>
              </a:rPr>
              <a:t>LINK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8E5D98-A820-0A92-B5B5-877DC1F98025}"/>
              </a:ext>
            </a:extLst>
          </p:cNvPr>
          <p:cNvSpPr txBox="1"/>
          <p:nvPr/>
        </p:nvSpPr>
        <p:spPr>
          <a:xfrm>
            <a:off x="10497530" y="4395943"/>
            <a:ext cx="17394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MY" sz="1600" dirty="0">
                <a:solidFill>
                  <a:srgbClr val="00B0F0"/>
                </a:solidFill>
              </a:rPr>
              <a:t>BAT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MY" sz="1600" dirty="0">
                <a:solidFill>
                  <a:srgbClr val="00B0F0"/>
                </a:solidFill>
              </a:rPr>
              <a:t>BZRX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MY" sz="1600" dirty="0">
                <a:solidFill>
                  <a:srgbClr val="00B0F0"/>
                </a:solidFill>
              </a:rPr>
              <a:t>AAVE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MY" sz="1600" dirty="0">
                <a:solidFill>
                  <a:srgbClr val="00B0F0"/>
                </a:solidFill>
              </a:rPr>
              <a:t>MANA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MY" sz="1600" dirty="0">
                <a:solidFill>
                  <a:srgbClr val="00B0F0"/>
                </a:solidFill>
              </a:rPr>
              <a:t>REEF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MY" sz="1600" dirty="0">
                <a:solidFill>
                  <a:srgbClr val="00B0F0"/>
                </a:solidFill>
              </a:rPr>
              <a:t>UNI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MY" sz="1600" dirty="0">
                <a:solidFill>
                  <a:srgbClr val="00B0F0"/>
                </a:solidFill>
              </a:rPr>
              <a:t>SXP</a:t>
            </a:r>
          </a:p>
        </p:txBody>
      </p:sp>
      <p:pic>
        <p:nvPicPr>
          <p:cNvPr id="2" name="Google Shape;324;p19">
            <a:extLst>
              <a:ext uri="{FF2B5EF4-FFF2-40B4-BE49-F238E27FC236}">
                <a16:creationId xmlns:a16="http://schemas.microsoft.com/office/drawing/2014/main" id="{165527D2-BCB6-CB5A-9D44-C3FB19BFC57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1186" y="217516"/>
            <a:ext cx="2866887" cy="6544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512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/>
      <p:bldP spid="12" grpId="0"/>
      <p:bldP spid="13" grpId="0"/>
      <p:bldP spid="14" grpId="0" animBg="1"/>
      <p:bldP spid="15" grpId="0"/>
      <p:bldP spid="17" grpId="0"/>
      <p:bldP spid="18" grpId="0" animBg="1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BDA8759-5ECC-AC09-8A4A-44ECC3E9B4D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-762587"/>
            <a:ext cx="12198263" cy="781383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09AC8274-F800-F040-0D92-F180527ED582}"/>
              </a:ext>
            </a:extLst>
          </p:cNvPr>
          <p:cNvSpPr/>
          <p:nvPr/>
        </p:nvSpPr>
        <p:spPr>
          <a:xfrm>
            <a:off x="-1782133" y="6370089"/>
            <a:ext cx="12198263" cy="31691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CDBD20-4079-F56A-DD18-7067383DF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7282" y="177527"/>
            <a:ext cx="4917435" cy="891026"/>
          </a:xfrm>
        </p:spPr>
        <p:txBody>
          <a:bodyPr anchor="t"/>
          <a:lstStyle/>
          <a:p>
            <a:pPr algn="ctr"/>
            <a:r>
              <a:rPr lang="en-US" sz="40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TRADING ASSETS</a:t>
            </a:r>
            <a:br>
              <a:rPr lang="en-US" sz="40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</a:br>
            <a:endParaRPr lang="en-MY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BB944B-BF3A-A873-33B3-41984319FEB6}"/>
              </a:ext>
            </a:extLst>
          </p:cNvPr>
          <p:cNvSpPr txBox="1"/>
          <p:nvPr/>
        </p:nvSpPr>
        <p:spPr>
          <a:xfrm>
            <a:off x="1251258" y="928663"/>
            <a:ext cx="11156996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sz="1600" b="0" dirty="0">
                <a:solidFill>
                  <a:schemeClr val="tx2"/>
                </a:solidFill>
              </a:rPr>
              <a:t>With our platform, you can access </a:t>
            </a:r>
            <a:r>
              <a:rPr lang="en-US" sz="1600" b="0" dirty="0">
                <a:solidFill>
                  <a:srgbClr val="FF9A01"/>
                </a:solidFill>
              </a:rPr>
              <a:t>multiple trading instruments</a:t>
            </a:r>
            <a:r>
              <a:rPr lang="en-US" sz="1600" b="0" dirty="0">
                <a:solidFill>
                  <a:schemeClr val="tx2"/>
                </a:solidFill>
              </a:rPr>
              <a:t> and take advantage of market opportunities </a:t>
            </a:r>
            <a:br>
              <a:rPr lang="en-US" sz="1600" b="0" dirty="0">
                <a:solidFill>
                  <a:schemeClr val="tx2"/>
                </a:solidFill>
              </a:rPr>
            </a:br>
            <a:r>
              <a:rPr lang="en-US" sz="1600" b="0" dirty="0">
                <a:solidFill>
                  <a:schemeClr val="tx2"/>
                </a:solidFill>
              </a:rPr>
              <a:t>around the clock</a:t>
            </a:r>
            <a:endParaRPr lang="en-MY" sz="1600" dirty="0">
              <a:solidFill>
                <a:schemeClr val="tx2"/>
              </a:solidFill>
            </a:endParaRPr>
          </a:p>
        </p:txBody>
      </p:sp>
      <p:sp>
        <p:nvSpPr>
          <p:cNvPr id="6" name="Google Shape;191;p17">
            <a:extLst>
              <a:ext uri="{FF2B5EF4-FFF2-40B4-BE49-F238E27FC236}">
                <a16:creationId xmlns:a16="http://schemas.microsoft.com/office/drawing/2014/main" id="{A229DC9C-849F-338C-0B2D-FBFB629B4DED}"/>
              </a:ext>
            </a:extLst>
          </p:cNvPr>
          <p:cNvSpPr txBox="1"/>
          <p:nvPr/>
        </p:nvSpPr>
        <p:spPr>
          <a:xfrm>
            <a:off x="954497" y="1590719"/>
            <a:ext cx="2680528" cy="95406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103</a:t>
            </a:r>
            <a:r>
              <a:rPr lang="en-US" sz="2400" b="1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+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(</a:t>
            </a:r>
            <a:r>
              <a:rPr lang="en-US" sz="1800" b="1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FOREX</a:t>
            </a:r>
            <a:r>
              <a:rPr lang="en-US" sz="2000" b="1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)</a:t>
            </a:r>
          </a:p>
          <a:p>
            <a:pPr lvl="0" algn="ctr"/>
            <a:r>
              <a:rPr lang="en-US" sz="1200" dirty="0">
                <a:solidFill>
                  <a:srgbClr val="FF2837"/>
                </a:solidFill>
              </a:rPr>
              <a:t>buying and selling of currencies</a:t>
            </a:r>
            <a:endParaRPr lang="en-US" sz="2000" b="1" dirty="0">
              <a:solidFill>
                <a:srgbClr val="FF2837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F7F4AA-A232-2378-5726-08905D2039EF}"/>
              </a:ext>
            </a:extLst>
          </p:cNvPr>
          <p:cNvSpPr txBox="1"/>
          <p:nvPr/>
        </p:nvSpPr>
        <p:spPr>
          <a:xfrm>
            <a:off x="2792714" y="6339836"/>
            <a:ext cx="10824408" cy="338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Unleash your trading potential with our platform. With multiple trading instruments and 24/7 access, you'll never miss an opportunity</a:t>
            </a:r>
            <a:endParaRPr lang="en-US" sz="1200" dirty="0"/>
          </a:p>
        </p:txBody>
      </p:sp>
      <p:sp>
        <p:nvSpPr>
          <p:cNvPr id="27" name="Google Shape;191;p17">
            <a:extLst>
              <a:ext uri="{FF2B5EF4-FFF2-40B4-BE49-F238E27FC236}">
                <a16:creationId xmlns:a16="http://schemas.microsoft.com/office/drawing/2014/main" id="{A692F81B-127D-0566-1619-70072AE3F01D}"/>
              </a:ext>
            </a:extLst>
          </p:cNvPr>
          <p:cNvSpPr txBox="1"/>
          <p:nvPr/>
        </p:nvSpPr>
        <p:spPr>
          <a:xfrm>
            <a:off x="4204330" y="1550384"/>
            <a:ext cx="3451373" cy="1046400"/>
          </a:xfrm>
          <a:prstGeom prst="rect">
            <a:avLst/>
          </a:prstGeom>
          <a:noFill/>
          <a:ln>
            <a:solidFill>
              <a:srgbClr val="EC9F24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9A01"/>
                </a:solidFill>
                <a:latin typeface="Lato"/>
                <a:ea typeface="Lato"/>
                <a:cs typeface="Lato"/>
                <a:sym typeface="Lato"/>
              </a:rPr>
              <a:t>118+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9A01"/>
                </a:solidFill>
                <a:latin typeface="Lato"/>
                <a:ea typeface="Lato"/>
                <a:cs typeface="Lato"/>
                <a:sym typeface="Lato"/>
              </a:rPr>
              <a:t>(Shares CFDs)</a:t>
            </a:r>
          </a:p>
          <a:p>
            <a:pPr lvl="0" algn="ctr"/>
            <a:r>
              <a:rPr lang="en-US" sz="1200" dirty="0">
                <a:solidFill>
                  <a:srgbClr val="FF9A01"/>
                </a:solidFill>
              </a:rPr>
              <a:t>financial product that allows traders to speculate on the price movements of an underlying asset</a:t>
            </a:r>
            <a:endParaRPr sz="1600" b="1" dirty="0">
              <a:solidFill>
                <a:srgbClr val="FF9A0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749262C-C3E7-8FB9-9593-849F28EE2ABC}"/>
              </a:ext>
            </a:extLst>
          </p:cNvPr>
          <p:cNvSpPr txBox="1"/>
          <p:nvPr/>
        </p:nvSpPr>
        <p:spPr>
          <a:xfrm>
            <a:off x="4285970" y="2632996"/>
            <a:ext cx="1799608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Clr>
                <a:srgbClr val="FF9A01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FF9A01"/>
                </a:solidFill>
              </a:rPr>
              <a:t>Adidas </a:t>
            </a:r>
          </a:p>
          <a:p>
            <a:pPr marL="285750" indent="-285750">
              <a:buClr>
                <a:srgbClr val="FF9A01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FF9A01"/>
                </a:solidFill>
              </a:rPr>
              <a:t>Airbus Group </a:t>
            </a:r>
          </a:p>
          <a:p>
            <a:pPr marL="285750" indent="-285750">
              <a:buClr>
                <a:srgbClr val="FF9A01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FF9A01"/>
                </a:solidFill>
              </a:rPr>
              <a:t>Nestle </a:t>
            </a:r>
          </a:p>
          <a:p>
            <a:pPr marL="285750" indent="-285750">
              <a:buClr>
                <a:srgbClr val="FF9A01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FF9A01"/>
                </a:solidFill>
              </a:rPr>
              <a:t>Xiaomi </a:t>
            </a:r>
          </a:p>
          <a:p>
            <a:pPr marL="285750" indent="-285750">
              <a:buClr>
                <a:srgbClr val="FF9A01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FF9A01"/>
                </a:solidFill>
              </a:rPr>
              <a:t>Netflix </a:t>
            </a:r>
          </a:p>
          <a:p>
            <a:pPr marL="285750" indent="-285750">
              <a:buClr>
                <a:srgbClr val="FF9A01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FF9A01"/>
                </a:solidFill>
              </a:rPr>
              <a:t>Volkswagen </a:t>
            </a:r>
          </a:p>
          <a:p>
            <a:pPr marL="285750" indent="-285750">
              <a:buClr>
                <a:srgbClr val="FF9A01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FF9A01"/>
                </a:solidFill>
              </a:rPr>
              <a:t>Bank of China </a:t>
            </a:r>
          </a:p>
          <a:p>
            <a:pPr marL="285750" indent="-285750">
              <a:buClr>
                <a:srgbClr val="FF9A01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FF9A01"/>
                </a:solidFill>
              </a:rPr>
              <a:t>BNP Paribas</a:t>
            </a:r>
          </a:p>
          <a:p>
            <a:pPr marL="285750" indent="-285750">
              <a:buClr>
                <a:srgbClr val="FF9A01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FF9A01"/>
                </a:solidFill>
              </a:rPr>
              <a:t>Walt Disney</a:t>
            </a:r>
          </a:p>
          <a:p>
            <a:pPr marL="285750" indent="-285750">
              <a:buClr>
                <a:srgbClr val="FF9A01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FF9A01"/>
                </a:solidFill>
              </a:rPr>
              <a:t>Meta Platforms</a:t>
            </a:r>
          </a:p>
          <a:p>
            <a:pPr marL="285750" indent="-285750">
              <a:buClr>
                <a:srgbClr val="FF9A01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FF9A01"/>
                </a:solidFill>
              </a:rPr>
              <a:t>FedEx</a:t>
            </a:r>
          </a:p>
          <a:p>
            <a:pPr marL="285750" indent="-285750">
              <a:buClr>
                <a:srgbClr val="FF9A01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FF9A01"/>
                </a:solidFill>
              </a:rPr>
              <a:t>Ford Motor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65D8805-CFC2-5E29-4278-CC17911A419F}"/>
              </a:ext>
            </a:extLst>
          </p:cNvPr>
          <p:cNvSpPr txBox="1"/>
          <p:nvPr/>
        </p:nvSpPr>
        <p:spPr>
          <a:xfrm>
            <a:off x="5925904" y="2599878"/>
            <a:ext cx="1941805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Clr>
                <a:srgbClr val="FF9A01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FF9A01"/>
                </a:solidFill>
              </a:rPr>
              <a:t>Nike</a:t>
            </a:r>
          </a:p>
          <a:p>
            <a:pPr marL="285750" indent="-285750">
              <a:buClr>
                <a:srgbClr val="FF9A01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FF9A01"/>
                </a:solidFill>
              </a:rPr>
              <a:t>Tesla</a:t>
            </a:r>
          </a:p>
          <a:p>
            <a:pPr marL="285750" indent="-285750">
              <a:buClr>
                <a:srgbClr val="FF9A01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FF9A01"/>
                </a:solidFill>
              </a:rPr>
              <a:t>Nvidia</a:t>
            </a:r>
          </a:p>
          <a:p>
            <a:pPr marL="285750" indent="-285750">
              <a:buClr>
                <a:srgbClr val="FF9A01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FF9A01"/>
                </a:solidFill>
              </a:rPr>
              <a:t>Bank of America</a:t>
            </a:r>
          </a:p>
          <a:p>
            <a:pPr marL="285750" indent="-285750">
              <a:buClr>
                <a:srgbClr val="FF9A01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FF9A01"/>
                </a:solidFill>
              </a:rPr>
              <a:t>Amazon</a:t>
            </a:r>
          </a:p>
          <a:p>
            <a:pPr marL="285750" indent="-285750">
              <a:buClr>
                <a:srgbClr val="FF9A01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FF9A01"/>
                </a:solidFill>
              </a:rPr>
              <a:t>Exxon Mobile</a:t>
            </a:r>
          </a:p>
          <a:p>
            <a:pPr marL="285750" indent="-285750">
              <a:buClr>
                <a:srgbClr val="FF9A01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FF9A01"/>
                </a:solidFill>
              </a:rPr>
              <a:t>Citigroup </a:t>
            </a:r>
          </a:p>
          <a:p>
            <a:pPr marL="285750" indent="-285750">
              <a:buClr>
                <a:srgbClr val="FF9A01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FF9A01"/>
                </a:solidFill>
              </a:rPr>
              <a:t>Boeing</a:t>
            </a:r>
          </a:p>
          <a:p>
            <a:pPr marL="285750" indent="-285750">
              <a:buClr>
                <a:srgbClr val="FF9A01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FF9A01"/>
                </a:solidFill>
              </a:rPr>
              <a:t>Coca-Cola</a:t>
            </a:r>
          </a:p>
          <a:p>
            <a:pPr marL="285750" indent="-285750">
              <a:buClr>
                <a:srgbClr val="FF9A01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FF9A01"/>
                </a:solidFill>
              </a:rPr>
              <a:t>McDonalds</a:t>
            </a:r>
          </a:p>
          <a:p>
            <a:pPr marL="285750" indent="-285750">
              <a:buClr>
                <a:srgbClr val="FF9A01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FF9A01"/>
                </a:solidFill>
              </a:rPr>
              <a:t>Microsoft Corporation</a:t>
            </a:r>
          </a:p>
        </p:txBody>
      </p:sp>
      <p:sp>
        <p:nvSpPr>
          <p:cNvPr id="61" name="Google Shape;191;p17">
            <a:extLst>
              <a:ext uri="{FF2B5EF4-FFF2-40B4-BE49-F238E27FC236}">
                <a16:creationId xmlns:a16="http://schemas.microsoft.com/office/drawing/2014/main" id="{A08F2973-67C3-A982-DEFC-EDC07C22E581}"/>
              </a:ext>
            </a:extLst>
          </p:cNvPr>
          <p:cNvSpPr txBox="1"/>
          <p:nvPr/>
        </p:nvSpPr>
        <p:spPr>
          <a:xfrm>
            <a:off x="8265026" y="3634745"/>
            <a:ext cx="3389008" cy="1231066"/>
          </a:xfrm>
          <a:prstGeom prst="rect">
            <a:avLst/>
          </a:prstGeom>
          <a:noFill/>
          <a:ln>
            <a:solidFill>
              <a:srgbClr val="00B9FC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B0F0"/>
                </a:solidFill>
                <a:latin typeface="Lato"/>
                <a:ea typeface="Lato"/>
                <a:cs typeface="Lato"/>
                <a:sym typeface="Lato"/>
              </a:rPr>
              <a:t>13+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B0F0"/>
                </a:solidFill>
                <a:latin typeface="Lato"/>
                <a:ea typeface="Lato"/>
                <a:cs typeface="Lato"/>
                <a:sym typeface="Lato"/>
              </a:rPr>
              <a:t>(Indices)</a:t>
            </a:r>
          </a:p>
          <a:p>
            <a:pPr lvl="0" algn="ctr"/>
            <a:r>
              <a:rPr lang="en-US" sz="1200" dirty="0">
                <a:solidFill>
                  <a:srgbClr val="00B9FC"/>
                </a:solidFill>
              </a:rPr>
              <a:t>group of stocks that represent a particular market or sector that allows traders to invest in a broader range of stocks</a:t>
            </a:r>
            <a:endParaRPr sz="1600" b="1" dirty="0">
              <a:solidFill>
                <a:srgbClr val="00B9F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6C1633E-1729-CE94-0246-919DEB2216C0}"/>
              </a:ext>
            </a:extLst>
          </p:cNvPr>
          <p:cNvSpPr txBox="1"/>
          <p:nvPr/>
        </p:nvSpPr>
        <p:spPr>
          <a:xfrm>
            <a:off x="8225008" y="4915081"/>
            <a:ext cx="2060576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00B0F0"/>
                </a:solidFill>
              </a:rPr>
              <a:t>Hong Kong 50 Index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00B0F0"/>
                </a:solidFill>
              </a:rPr>
              <a:t>Germany 40 Index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00B0F0"/>
                </a:solidFill>
              </a:rPr>
              <a:t>UK 100 Index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00B0F0"/>
                </a:solidFill>
              </a:rPr>
              <a:t>Switzerland 20 Index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DB3455A-B157-351E-B9E9-E9B81410CC60}"/>
              </a:ext>
            </a:extLst>
          </p:cNvPr>
          <p:cNvSpPr txBox="1"/>
          <p:nvPr/>
        </p:nvSpPr>
        <p:spPr>
          <a:xfrm>
            <a:off x="1090608" y="2594682"/>
            <a:ext cx="1230767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FF0000"/>
                </a:solidFill>
              </a:rPr>
              <a:t>CHF/JPY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FF0000"/>
                </a:solidFill>
              </a:rPr>
              <a:t>CADUSD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FF0000"/>
                </a:solidFill>
              </a:rPr>
              <a:t>GBP/USD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FF0000"/>
                </a:solidFill>
              </a:rPr>
              <a:t>AUD/JPY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FF0000"/>
                </a:solidFill>
              </a:rPr>
              <a:t>EUR/USD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FF0000"/>
                </a:solidFill>
              </a:rPr>
              <a:t>USD/JPY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1A453B7-356C-E17E-7192-AB393122428E}"/>
              </a:ext>
            </a:extLst>
          </p:cNvPr>
          <p:cNvSpPr txBox="1"/>
          <p:nvPr/>
        </p:nvSpPr>
        <p:spPr>
          <a:xfrm>
            <a:off x="2316456" y="2590397"/>
            <a:ext cx="1230767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FF0000"/>
                </a:solidFill>
              </a:rPr>
              <a:t>AUDCAD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FF0000"/>
                </a:solidFill>
              </a:rPr>
              <a:t>EUR/JPY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FF0000"/>
                </a:solidFill>
              </a:rPr>
              <a:t>NZD/USD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FF0000"/>
                </a:solidFill>
              </a:rPr>
              <a:t>TRY/JPY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FF0000"/>
                </a:solidFill>
              </a:rPr>
              <a:t>EUR/GBP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FF0000"/>
                </a:solidFill>
              </a:rPr>
              <a:t>AUD/USD</a:t>
            </a:r>
          </a:p>
        </p:txBody>
      </p:sp>
      <p:sp>
        <p:nvSpPr>
          <p:cNvPr id="82" name="Google Shape;191;p17">
            <a:extLst>
              <a:ext uri="{FF2B5EF4-FFF2-40B4-BE49-F238E27FC236}">
                <a16:creationId xmlns:a16="http://schemas.microsoft.com/office/drawing/2014/main" id="{D904C061-BF02-94AD-EDF7-539F52623963}"/>
              </a:ext>
            </a:extLst>
          </p:cNvPr>
          <p:cNvSpPr txBox="1"/>
          <p:nvPr/>
        </p:nvSpPr>
        <p:spPr>
          <a:xfrm>
            <a:off x="8324826" y="1550384"/>
            <a:ext cx="3096243" cy="1046400"/>
          </a:xfrm>
          <a:prstGeom prst="rect">
            <a:avLst/>
          </a:prstGeom>
          <a:noFill/>
          <a:ln>
            <a:solidFill>
              <a:srgbClr val="9BDC55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92D050"/>
                </a:solidFill>
                <a:latin typeface="Lato"/>
                <a:ea typeface="Lato"/>
                <a:cs typeface="Lato"/>
                <a:sym typeface="Lato"/>
              </a:rPr>
              <a:t>151+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9BDC55"/>
                </a:solidFill>
                <a:latin typeface="Lato"/>
                <a:ea typeface="Lato"/>
                <a:cs typeface="Lato"/>
                <a:sym typeface="Lato"/>
              </a:rPr>
              <a:t>(Crypto CFDs)</a:t>
            </a:r>
          </a:p>
          <a:p>
            <a:pPr lvl="0" algn="ctr"/>
            <a:r>
              <a:rPr lang="en-US" sz="1200" dirty="0">
                <a:solidFill>
                  <a:srgbClr val="9BDC55"/>
                </a:solidFill>
              </a:rPr>
              <a:t>allow traders to speculate on the price movements of cryptocurrencies</a:t>
            </a:r>
            <a:endParaRPr sz="1600" b="1" dirty="0">
              <a:solidFill>
                <a:srgbClr val="9BDC5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2A47F16-D2ED-798A-9D0C-916421101A21}"/>
              </a:ext>
            </a:extLst>
          </p:cNvPr>
          <p:cNvSpPr txBox="1"/>
          <p:nvPr/>
        </p:nvSpPr>
        <p:spPr>
          <a:xfrm>
            <a:off x="8711587" y="2647344"/>
            <a:ext cx="1181341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MY" sz="1200" dirty="0" err="1">
                <a:solidFill>
                  <a:srgbClr val="92D050"/>
                </a:solidFill>
              </a:rPr>
              <a:t>Binance</a:t>
            </a:r>
            <a:endParaRPr lang="en-MY" sz="1200" dirty="0">
              <a:solidFill>
                <a:srgbClr val="92D050"/>
              </a:solidFill>
            </a:endParaRP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92D050"/>
                </a:solidFill>
              </a:rPr>
              <a:t>Bitcoin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92D050"/>
                </a:solidFill>
              </a:rPr>
              <a:t>Ethereum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92D050"/>
                </a:solidFill>
              </a:rPr>
              <a:t>Dogecoin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51ADD22-46B1-0041-CB2C-9C8507FCBFB1}"/>
              </a:ext>
            </a:extLst>
          </p:cNvPr>
          <p:cNvSpPr txBox="1"/>
          <p:nvPr/>
        </p:nvSpPr>
        <p:spPr>
          <a:xfrm>
            <a:off x="10056461" y="2647344"/>
            <a:ext cx="1181341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92D050"/>
                </a:solidFill>
              </a:rPr>
              <a:t>Ripple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92D050"/>
                </a:solidFill>
              </a:rPr>
              <a:t>TRON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92D050"/>
                </a:solidFill>
              </a:rPr>
              <a:t>MATIC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MY" sz="1200" dirty="0" err="1">
                <a:solidFill>
                  <a:srgbClr val="92D050"/>
                </a:solidFill>
              </a:rPr>
              <a:t>Arbitrum</a:t>
            </a:r>
            <a:endParaRPr lang="en-MY" sz="1200" dirty="0">
              <a:solidFill>
                <a:srgbClr val="92D050"/>
              </a:solidFill>
            </a:endParaRPr>
          </a:p>
        </p:txBody>
      </p:sp>
      <p:sp>
        <p:nvSpPr>
          <p:cNvPr id="93" name="Google Shape;191;p17">
            <a:extLst>
              <a:ext uri="{FF2B5EF4-FFF2-40B4-BE49-F238E27FC236}">
                <a16:creationId xmlns:a16="http://schemas.microsoft.com/office/drawing/2014/main" id="{00347E5A-AD1A-7FFF-6885-25BA6F2B1A9A}"/>
              </a:ext>
            </a:extLst>
          </p:cNvPr>
          <p:cNvSpPr txBox="1"/>
          <p:nvPr/>
        </p:nvSpPr>
        <p:spPr>
          <a:xfrm>
            <a:off x="881975" y="3962602"/>
            <a:ext cx="2807619" cy="123106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10+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(Metals)</a:t>
            </a:r>
          </a:p>
          <a:p>
            <a:pPr lvl="0" algn="ctr"/>
            <a:r>
              <a:rPr lang="en-US" sz="1200" dirty="0">
                <a:solidFill>
                  <a:srgbClr val="FFFF00"/>
                </a:solidFill>
              </a:rPr>
              <a:t>invest in commodities that have historically held value and can provide a hedge against inflation</a:t>
            </a:r>
            <a:endParaRPr sz="1600" b="1" dirty="0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8545FF1-7085-6545-FA47-168325D0B698}"/>
              </a:ext>
            </a:extLst>
          </p:cNvPr>
          <p:cNvSpPr txBox="1"/>
          <p:nvPr/>
        </p:nvSpPr>
        <p:spPr>
          <a:xfrm>
            <a:off x="985110" y="5286207"/>
            <a:ext cx="147235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FFFF00"/>
                </a:solidFill>
              </a:rPr>
              <a:t>SILVER</a:t>
            </a:r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FFFF00"/>
                </a:solidFill>
              </a:rPr>
              <a:t>GOLD</a:t>
            </a:r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FFFF00"/>
                </a:solidFill>
              </a:rPr>
              <a:t>PALLADIUM</a:t>
            </a:r>
          </a:p>
        </p:txBody>
      </p:sp>
      <p:sp>
        <p:nvSpPr>
          <p:cNvPr id="100" name="Google Shape;191;p17">
            <a:extLst>
              <a:ext uri="{FF2B5EF4-FFF2-40B4-BE49-F238E27FC236}">
                <a16:creationId xmlns:a16="http://schemas.microsoft.com/office/drawing/2014/main" id="{0EF083DB-B39F-DEDA-4FF6-9DD3A89AD638}"/>
              </a:ext>
            </a:extLst>
          </p:cNvPr>
          <p:cNvSpPr txBox="1"/>
          <p:nvPr/>
        </p:nvSpPr>
        <p:spPr>
          <a:xfrm>
            <a:off x="4283056" y="4954530"/>
            <a:ext cx="3571477" cy="1046400"/>
          </a:xfrm>
          <a:prstGeom prst="rect">
            <a:avLst/>
          </a:prstGeom>
          <a:noFill/>
          <a:ln>
            <a:solidFill>
              <a:srgbClr val="C29194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C29194"/>
                </a:solidFill>
                <a:latin typeface="Lato"/>
                <a:ea typeface="Lato"/>
                <a:cs typeface="Lato"/>
                <a:sym typeface="Lato"/>
              </a:rPr>
              <a:t>2+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C29194"/>
                </a:solidFill>
                <a:latin typeface="Lato"/>
                <a:ea typeface="Lato"/>
                <a:cs typeface="Lato"/>
                <a:sym typeface="Lato"/>
              </a:rPr>
              <a:t>(Energies)</a:t>
            </a:r>
          </a:p>
          <a:p>
            <a:pPr lvl="0" algn="ctr"/>
            <a:r>
              <a:rPr lang="en-US" sz="1200" dirty="0">
                <a:solidFill>
                  <a:srgbClr val="C29194"/>
                </a:solidFill>
              </a:rPr>
              <a:t>invest in the global energy market and potentially profit from changes in supply and demand</a:t>
            </a:r>
            <a:endParaRPr sz="1600" b="1" dirty="0">
              <a:solidFill>
                <a:srgbClr val="C2919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1ED96DD8-AC0C-EFD8-FF1B-D9387996C0A2}"/>
              </a:ext>
            </a:extLst>
          </p:cNvPr>
          <p:cNvSpPr txBox="1"/>
          <p:nvPr/>
        </p:nvSpPr>
        <p:spPr>
          <a:xfrm>
            <a:off x="4576887" y="6000280"/>
            <a:ext cx="1472357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Clr>
                <a:schemeClr val="accent3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CRUDE OIL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51BEFF39-0DCD-8179-5252-91658BB51370}"/>
              </a:ext>
            </a:extLst>
          </p:cNvPr>
          <p:cNvSpPr txBox="1"/>
          <p:nvPr/>
        </p:nvSpPr>
        <p:spPr>
          <a:xfrm>
            <a:off x="6049244" y="6000930"/>
            <a:ext cx="160645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Clr>
                <a:schemeClr val="accent3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NATURAL GAS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F98E5A-FF39-DCCA-D0CF-5585650A4E4D}"/>
              </a:ext>
            </a:extLst>
          </p:cNvPr>
          <p:cNvSpPr txBox="1"/>
          <p:nvPr/>
        </p:nvSpPr>
        <p:spPr>
          <a:xfrm>
            <a:off x="10016641" y="4905722"/>
            <a:ext cx="1941805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00B0F0"/>
                </a:solidFill>
              </a:rPr>
              <a:t>EURO 50 Index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00B0F0"/>
                </a:solidFill>
              </a:rPr>
              <a:t>Japan 225 Index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00B0F0"/>
                </a:solidFill>
              </a:rPr>
              <a:t>DJIUSD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2CB543-45E4-7564-E8EE-F5CFA8EDFC8F}"/>
              </a:ext>
            </a:extLst>
          </p:cNvPr>
          <p:cNvSpPr txBox="1"/>
          <p:nvPr/>
        </p:nvSpPr>
        <p:spPr>
          <a:xfrm>
            <a:off x="2324652" y="5274785"/>
            <a:ext cx="147235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FFFF00"/>
                </a:solidFill>
              </a:rPr>
              <a:t>PLATINUM</a:t>
            </a:r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rgbClr val="FFFF00"/>
                </a:solidFill>
              </a:rPr>
              <a:t>COPPER</a:t>
            </a:r>
          </a:p>
        </p:txBody>
      </p:sp>
    </p:spTree>
    <p:extLst>
      <p:ext uri="{BB962C8B-B14F-4D97-AF65-F5344CB8AC3E}">
        <p14:creationId xmlns:p14="http://schemas.microsoft.com/office/powerpoint/2010/main" val="296255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3" grpId="0"/>
      <p:bldP spid="5" grpId="0"/>
      <p:bldP spid="6" grpId="0" animBg="1"/>
      <p:bldP spid="21" grpId="0"/>
      <p:bldP spid="27" grpId="0" animBg="1"/>
      <p:bldP spid="51" grpId="0"/>
      <p:bldP spid="58" grpId="0"/>
      <p:bldP spid="61" grpId="0" animBg="1"/>
      <p:bldP spid="76" grpId="0"/>
      <p:bldP spid="78" grpId="0"/>
      <p:bldP spid="79" grpId="0"/>
      <p:bldP spid="82" grpId="0" animBg="1"/>
      <p:bldP spid="83" grpId="0"/>
      <p:bldP spid="92" grpId="0"/>
      <p:bldP spid="93" grpId="0" animBg="1"/>
      <p:bldP spid="94" grpId="0"/>
      <p:bldP spid="100" grpId="0" animBg="1"/>
      <p:bldP spid="102" grpId="0"/>
      <p:bldP spid="103" grpId="0"/>
      <p:bldP spid="7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D4CAE5-9FAF-E168-06E3-701B5E442A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-981520"/>
            <a:ext cx="12192000" cy="8113222"/>
          </a:xfrm>
          <a:prstGeom prst="rect">
            <a:avLst/>
          </a:prstGeom>
        </p:spPr>
      </p:pic>
      <p:pic>
        <p:nvPicPr>
          <p:cNvPr id="267" name="Google Shape;267;p18"/>
          <p:cNvPicPr preferRelativeResize="0"/>
          <p:nvPr/>
        </p:nvPicPr>
        <p:blipFill rotWithShape="1">
          <a:blip r:embed="rId4">
            <a:alphaModFix/>
          </a:blip>
          <a:srcRect l="16694" r="16693"/>
          <a:stretch/>
        </p:blipFill>
        <p:spPr>
          <a:xfrm>
            <a:off x="9710993" y="4130802"/>
            <a:ext cx="923544" cy="923544"/>
          </a:xfrm>
          <a:custGeom>
            <a:avLst/>
            <a:gdLst/>
            <a:ahLst/>
            <a:cxnLst/>
            <a:rect l="l" t="t" r="r" b="b"/>
            <a:pathLst>
              <a:path w="923544" h="923544" extrusionOk="0">
                <a:moveTo>
                  <a:pt x="461772" y="0"/>
                </a:moveTo>
                <a:cubicBezTo>
                  <a:pt x="716802" y="0"/>
                  <a:pt x="923544" y="206742"/>
                  <a:pt x="923544" y="461772"/>
                </a:cubicBezTo>
                <a:cubicBezTo>
                  <a:pt x="923544" y="716802"/>
                  <a:pt x="716802" y="923544"/>
                  <a:pt x="461772" y="923544"/>
                </a:cubicBezTo>
                <a:cubicBezTo>
                  <a:pt x="206742" y="923544"/>
                  <a:pt x="0" y="716802"/>
                  <a:pt x="0" y="461772"/>
                </a:cubicBezTo>
                <a:cubicBezTo>
                  <a:pt x="0" y="206742"/>
                  <a:pt x="206742" y="0"/>
                  <a:pt x="461772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68" name="Google Shape;268;p18"/>
          <p:cNvPicPr preferRelativeResize="0"/>
          <p:nvPr/>
        </p:nvPicPr>
        <p:blipFill rotWithShape="1">
          <a:blip r:embed="rId5">
            <a:alphaModFix/>
          </a:blip>
          <a:srcRect t="13525" b="13526"/>
          <a:stretch/>
        </p:blipFill>
        <p:spPr>
          <a:xfrm>
            <a:off x="6999030" y="4130802"/>
            <a:ext cx="923544" cy="923544"/>
          </a:xfrm>
          <a:custGeom>
            <a:avLst/>
            <a:gdLst/>
            <a:ahLst/>
            <a:cxnLst/>
            <a:rect l="l" t="t" r="r" b="b"/>
            <a:pathLst>
              <a:path w="923544" h="923544" extrusionOk="0">
                <a:moveTo>
                  <a:pt x="461772" y="0"/>
                </a:moveTo>
                <a:cubicBezTo>
                  <a:pt x="716802" y="0"/>
                  <a:pt x="923544" y="206742"/>
                  <a:pt x="923544" y="461772"/>
                </a:cubicBezTo>
                <a:cubicBezTo>
                  <a:pt x="923544" y="716802"/>
                  <a:pt x="716802" y="923544"/>
                  <a:pt x="461772" y="923544"/>
                </a:cubicBezTo>
                <a:cubicBezTo>
                  <a:pt x="206742" y="923544"/>
                  <a:pt x="0" y="716802"/>
                  <a:pt x="0" y="461772"/>
                </a:cubicBezTo>
                <a:cubicBezTo>
                  <a:pt x="0" y="206742"/>
                  <a:pt x="206742" y="0"/>
                  <a:pt x="461772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69" name="Google Shape;269;p18"/>
          <p:cNvPicPr preferRelativeResize="0"/>
          <p:nvPr/>
        </p:nvPicPr>
        <p:blipFill rotWithShape="1">
          <a:blip r:embed="rId6">
            <a:alphaModFix/>
          </a:blip>
          <a:srcRect l="16667" r="16666"/>
          <a:stretch/>
        </p:blipFill>
        <p:spPr>
          <a:xfrm>
            <a:off x="4287069" y="4130802"/>
            <a:ext cx="923545" cy="923544"/>
          </a:xfrm>
          <a:custGeom>
            <a:avLst/>
            <a:gdLst/>
            <a:ahLst/>
            <a:cxnLst/>
            <a:rect l="l" t="t" r="r" b="b"/>
            <a:pathLst>
              <a:path w="923545" h="923544" extrusionOk="0">
                <a:moveTo>
                  <a:pt x="461773" y="0"/>
                </a:moveTo>
                <a:cubicBezTo>
                  <a:pt x="716803" y="0"/>
                  <a:pt x="923545" y="206742"/>
                  <a:pt x="923545" y="461772"/>
                </a:cubicBezTo>
                <a:cubicBezTo>
                  <a:pt x="923545" y="716802"/>
                  <a:pt x="716803" y="923544"/>
                  <a:pt x="461773" y="923544"/>
                </a:cubicBezTo>
                <a:cubicBezTo>
                  <a:pt x="206743" y="923544"/>
                  <a:pt x="0" y="716802"/>
                  <a:pt x="0" y="461772"/>
                </a:cubicBezTo>
                <a:cubicBezTo>
                  <a:pt x="0" y="206742"/>
                  <a:pt x="206743" y="0"/>
                  <a:pt x="461773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70" name="Google Shape;270;p18"/>
          <p:cNvPicPr preferRelativeResize="0"/>
          <p:nvPr/>
        </p:nvPicPr>
        <p:blipFill rotWithShape="1">
          <a:blip r:embed="rId7">
            <a:alphaModFix/>
          </a:blip>
          <a:srcRect l="21958" r="21957"/>
          <a:stretch/>
        </p:blipFill>
        <p:spPr>
          <a:xfrm>
            <a:off x="1575107" y="4130802"/>
            <a:ext cx="923543" cy="923544"/>
          </a:xfrm>
          <a:custGeom>
            <a:avLst/>
            <a:gdLst/>
            <a:ahLst/>
            <a:cxnLst/>
            <a:rect l="l" t="t" r="r" b="b"/>
            <a:pathLst>
              <a:path w="923543" h="923544" extrusionOk="0">
                <a:moveTo>
                  <a:pt x="461772" y="0"/>
                </a:moveTo>
                <a:cubicBezTo>
                  <a:pt x="716802" y="0"/>
                  <a:pt x="923543" y="206742"/>
                  <a:pt x="923543" y="461772"/>
                </a:cubicBezTo>
                <a:cubicBezTo>
                  <a:pt x="923543" y="716802"/>
                  <a:pt x="716802" y="923544"/>
                  <a:pt x="461772" y="923544"/>
                </a:cubicBezTo>
                <a:cubicBezTo>
                  <a:pt x="206741" y="923544"/>
                  <a:pt x="0" y="716802"/>
                  <a:pt x="0" y="461772"/>
                </a:cubicBezTo>
                <a:cubicBezTo>
                  <a:pt x="0" y="206742"/>
                  <a:pt x="206741" y="0"/>
                  <a:pt x="461772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71" name="Google Shape;271;p18"/>
          <p:cNvPicPr preferRelativeResize="0"/>
          <p:nvPr/>
        </p:nvPicPr>
        <p:blipFill rotWithShape="1">
          <a:blip r:embed="rId8">
            <a:alphaModFix/>
          </a:blip>
          <a:srcRect l="12507" r="12506"/>
          <a:stretch/>
        </p:blipFill>
        <p:spPr>
          <a:xfrm>
            <a:off x="9737792" y="1250425"/>
            <a:ext cx="923544" cy="923545"/>
          </a:xfrm>
          <a:custGeom>
            <a:avLst/>
            <a:gdLst/>
            <a:ahLst/>
            <a:cxnLst/>
            <a:rect l="l" t="t" r="r" b="b"/>
            <a:pathLst>
              <a:path w="923544" h="923545" extrusionOk="0">
                <a:moveTo>
                  <a:pt x="461772" y="0"/>
                </a:moveTo>
                <a:cubicBezTo>
                  <a:pt x="716802" y="0"/>
                  <a:pt x="923544" y="206742"/>
                  <a:pt x="923544" y="461772"/>
                </a:cubicBezTo>
                <a:cubicBezTo>
                  <a:pt x="923544" y="716802"/>
                  <a:pt x="716802" y="923545"/>
                  <a:pt x="461772" y="923545"/>
                </a:cubicBezTo>
                <a:cubicBezTo>
                  <a:pt x="206742" y="923545"/>
                  <a:pt x="0" y="716802"/>
                  <a:pt x="0" y="461772"/>
                </a:cubicBezTo>
                <a:cubicBezTo>
                  <a:pt x="0" y="206742"/>
                  <a:pt x="206742" y="0"/>
                  <a:pt x="461772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72" name="Google Shape;272;p18" descr="Specks of gold dust"/>
          <p:cNvPicPr preferRelativeResize="0"/>
          <p:nvPr/>
        </p:nvPicPr>
        <p:blipFill rotWithShape="1">
          <a:blip r:embed="rId9">
            <a:alphaModFix/>
          </a:blip>
          <a:srcRect l="23632" r="23632"/>
          <a:stretch/>
        </p:blipFill>
        <p:spPr>
          <a:xfrm>
            <a:off x="6977264" y="1242765"/>
            <a:ext cx="923544" cy="923545"/>
          </a:xfrm>
          <a:custGeom>
            <a:avLst/>
            <a:gdLst/>
            <a:ahLst/>
            <a:cxnLst/>
            <a:rect l="l" t="t" r="r" b="b"/>
            <a:pathLst>
              <a:path w="923544" h="923545" extrusionOk="0">
                <a:moveTo>
                  <a:pt x="461772" y="0"/>
                </a:moveTo>
                <a:cubicBezTo>
                  <a:pt x="716802" y="0"/>
                  <a:pt x="923544" y="206742"/>
                  <a:pt x="923544" y="461772"/>
                </a:cubicBezTo>
                <a:cubicBezTo>
                  <a:pt x="923544" y="716802"/>
                  <a:pt x="716802" y="923545"/>
                  <a:pt x="461772" y="923545"/>
                </a:cubicBezTo>
                <a:cubicBezTo>
                  <a:pt x="206742" y="923545"/>
                  <a:pt x="0" y="716802"/>
                  <a:pt x="0" y="461772"/>
                </a:cubicBezTo>
                <a:cubicBezTo>
                  <a:pt x="0" y="206742"/>
                  <a:pt x="206742" y="0"/>
                  <a:pt x="461772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73" name="Google Shape;273;p18" descr="Gold ornaments in cloud of gold dust"/>
          <p:cNvPicPr preferRelativeResize="0"/>
          <p:nvPr/>
        </p:nvPicPr>
        <p:blipFill rotWithShape="1">
          <a:blip r:embed="rId10">
            <a:alphaModFix/>
          </a:blip>
          <a:srcRect l="15559" r="15558"/>
          <a:stretch/>
        </p:blipFill>
        <p:spPr>
          <a:xfrm>
            <a:off x="4287069" y="1238755"/>
            <a:ext cx="923545" cy="923545"/>
          </a:xfrm>
          <a:custGeom>
            <a:avLst/>
            <a:gdLst/>
            <a:ahLst/>
            <a:cxnLst/>
            <a:rect l="l" t="t" r="r" b="b"/>
            <a:pathLst>
              <a:path w="923545" h="923545" extrusionOk="0">
                <a:moveTo>
                  <a:pt x="461773" y="0"/>
                </a:moveTo>
                <a:cubicBezTo>
                  <a:pt x="716803" y="0"/>
                  <a:pt x="923545" y="206742"/>
                  <a:pt x="923545" y="461772"/>
                </a:cubicBezTo>
                <a:cubicBezTo>
                  <a:pt x="923545" y="716802"/>
                  <a:pt x="716803" y="923545"/>
                  <a:pt x="461773" y="923545"/>
                </a:cubicBezTo>
                <a:cubicBezTo>
                  <a:pt x="206743" y="923545"/>
                  <a:pt x="0" y="716802"/>
                  <a:pt x="0" y="461772"/>
                </a:cubicBezTo>
                <a:cubicBezTo>
                  <a:pt x="0" y="206742"/>
                  <a:pt x="206743" y="0"/>
                  <a:pt x="461773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74" name="Google Shape;274;p18" descr="Jumble of scratches and stripes"/>
          <p:cNvPicPr preferRelativeResize="0"/>
          <p:nvPr/>
        </p:nvPicPr>
        <p:blipFill rotWithShape="1">
          <a:blip r:embed="rId11">
            <a:alphaModFix/>
          </a:blip>
          <a:srcRect l="16667" r="16666"/>
          <a:stretch/>
        </p:blipFill>
        <p:spPr>
          <a:xfrm>
            <a:off x="1565347" y="1245052"/>
            <a:ext cx="923543" cy="923545"/>
          </a:xfrm>
          <a:custGeom>
            <a:avLst/>
            <a:gdLst/>
            <a:ahLst/>
            <a:cxnLst/>
            <a:rect l="l" t="t" r="r" b="b"/>
            <a:pathLst>
              <a:path w="923543" h="923545" extrusionOk="0">
                <a:moveTo>
                  <a:pt x="461772" y="0"/>
                </a:moveTo>
                <a:cubicBezTo>
                  <a:pt x="716802" y="0"/>
                  <a:pt x="923543" y="206742"/>
                  <a:pt x="923543" y="461772"/>
                </a:cubicBezTo>
                <a:cubicBezTo>
                  <a:pt x="923543" y="716802"/>
                  <a:pt x="716802" y="923545"/>
                  <a:pt x="461772" y="923545"/>
                </a:cubicBezTo>
                <a:cubicBezTo>
                  <a:pt x="206741" y="923545"/>
                  <a:pt x="0" y="716802"/>
                  <a:pt x="0" y="461772"/>
                </a:cubicBezTo>
                <a:cubicBezTo>
                  <a:pt x="0" y="206742"/>
                  <a:pt x="206741" y="0"/>
                  <a:pt x="461772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75" name="Google Shape;275;p18"/>
          <p:cNvSpPr/>
          <p:nvPr/>
        </p:nvSpPr>
        <p:spPr>
          <a:xfrm>
            <a:off x="1418341" y="1098047"/>
            <a:ext cx="1217550" cy="1217550"/>
          </a:xfrm>
          <a:custGeom>
            <a:avLst/>
            <a:gdLst/>
            <a:ahLst/>
            <a:cxnLst/>
            <a:rect l="l" t="t" r="r" b="b"/>
            <a:pathLst>
              <a:path w="1217550" h="1217550" extrusionOk="0">
                <a:moveTo>
                  <a:pt x="608775" y="85305"/>
                </a:moveTo>
                <a:cubicBezTo>
                  <a:pt x="317552" y="85305"/>
                  <a:pt x="81469" y="321388"/>
                  <a:pt x="81469" y="612611"/>
                </a:cubicBezTo>
                <a:cubicBezTo>
                  <a:pt x="81469" y="903834"/>
                  <a:pt x="317552" y="1139917"/>
                  <a:pt x="608775" y="1139917"/>
                </a:cubicBezTo>
                <a:cubicBezTo>
                  <a:pt x="899998" y="1139917"/>
                  <a:pt x="1136081" y="903834"/>
                  <a:pt x="1136081" y="612611"/>
                </a:cubicBezTo>
                <a:cubicBezTo>
                  <a:pt x="1136081" y="321388"/>
                  <a:pt x="899998" y="85305"/>
                  <a:pt x="608775" y="85305"/>
                </a:cubicBezTo>
                <a:close/>
                <a:moveTo>
                  <a:pt x="608775" y="0"/>
                </a:moveTo>
                <a:cubicBezTo>
                  <a:pt x="944993" y="0"/>
                  <a:pt x="1217550" y="272558"/>
                  <a:pt x="1217550" y="608775"/>
                </a:cubicBezTo>
                <a:cubicBezTo>
                  <a:pt x="1217550" y="944993"/>
                  <a:pt x="944993" y="1217550"/>
                  <a:pt x="608775" y="1217550"/>
                </a:cubicBezTo>
                <a:cubicBezTo>
                  <a:pt x="272558" y="1217550"/>
                  <a:pt x="0" y="944993"/>
                  <a:pt x="0" y="608775"/>
                </a:cubicBezTo>
                <a:cubicBezTo>
                  <a:pt x="0" y="272558"/>
                  <a:pt x="272558" y="0"/>
                  <a:pt x="608775" y="0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8"/>
          <p:cNvSpPr/>
          <p:nvPr/>
        </p:nvSpPr>
        <p:spPr>
          <a:xfrm>
            <a:off x="4140064" y="1091750"/>
            <a:ext cx="1217550" cy="1217550"/>
          </a:xfrm>
          <a:custGeom>
            <a:avLst/>
            <a:gdLst/>
            <a:ahLst/>
            <a:cxnLst/>
            <a:rect l="l" t="t" r="r" b="b"/>
            <a:pathLst>
              <a:path w="1217550" h="1217550" extrusionOk="0">
                <a:moveTo>
                  <a:pt x="608775" y="85305"/>
                </a:moveTo>
                <a:cubicBezTo>
                  <a:pt x="317552" y="85305"/>
                  <a:pt x="81469" y="321388"/>
                  <a:pt x="81469" y="612611"/>
                </a:cubicBezTo>
                <a:cubicBezTo>
                  <a:pt x="81469" y="903834"/>
                  <a:pt x="317552" y="1139917"/>
                  <a:pt x="608775" y="1139917"/>
                </a:cubicBezTo>
                <a:cubicBezTo>
                  <a:pt x="899998" y="1139917"/>
                  <a:pt x="1136081" y="903834"/>
                  <a:pt x="1136081" y="612611"/>
                </a:cubicBezTo>
                <a:cubicBezTo>
                  <a:pt x="1136081" y="321388"/>
                  <a:pt x="899998" y="85305"/>
                  <a:pt x="608775" y="85305"/>
                </a:cubicBezTo>
                <a:close/>
                <a:moveTo>
                  <a:pt x="608775" y="0"/>
                </a:moveTo>
                <a:cubicBezTo>
                  <a:pt x="944993" y="0"/>
                  <a:pt x="1217550" y="272558"/>
                  <a:pt x="1217550" y="608775"/>
                </a:cubicBezTo>
                <a:cubicBezTo>
                  <a:pt x="1217550" y="944993"/>
                  <a:pt x="944993" y="1217550"/>
                  <a:pt x="608775" y="1217550"/>
                </a:cubicBezTo>
                <a:cubicBezTo>
                  <a:pt x="272558" y="1217550"/>
                  <a:pt x="0" y="944993"/>
                  <a:pt x="0" y="608775"/>
                </a:cubicBezTo>
                <a:cubicBezTo>
                  <a:pt x="0" y="272558"/>
                  <a:pt x="272558" y="0"/>
                  <a:pt x="608775" y="0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18"/>
          <p:cNvSpPr/>
          <p:nvPr/>
        </p:nvSpPr>
        <p:spPr>
          <a:xfrm>
            <a:off x="6830261" y="1095760"/>
            <a:ext cx="1217550" cy="1217550"/>
          </a:xfrm>
          <a:custGeom>
            <a:avLst/>
            <a:gdLst/>
            <a:ahLst/>
            <a:cxnLst/>
            <a:rect l="l" t="t" r="r" b="b"/>
            <a:pathLst>
              <a:path w="1217550" h="1217550" extrusionOk="0">
                <a:moveTo>
                  <a:pt x="608775" y="85305"/>
                </a:moveTo>
                <a:cubicBezTo>
                  <a:pt x="317552" y="85305"/>
                  <a:pt x="81469" y="321388"/>
                  <a:pt x="81469" y="612611"/>
                </a:cubicBezTo>
                <a:cubicBezTo>
                  <a:pt x="81469" y="903834"/>
                  <a:pt x="317552" y="1139917"/>
                  <a:pt x="608775" y="1139917"/>
                </a:cubicBezTo>
                <a:cubicBezTo>
                  <a:pt x="899998" y="1139917"/>
                  <a:pt x="1136081" y="903834"/>
                  <a:pt x="1136081" y="612611"/>
                </a:cubicBezTo>
                <a:cubicBezTo>
                  <a:pt x="1136081" y="321388"/>
                  <a:pt x="899998" y="85305"/>
                  <a:pt x="608775" y="85305"/>
                </a:cubicBezTo>
                <a:close/>
                <a:moveTo>
                  <a:pt x="608775" y="0"/>
                </a:moveTo>
                <a:cubicBezTo>
                  <a:pt x="944993" y="0"/>
                  <a:pt x="1217550" y="272558"/>
                  <a:pt x="1217550" y="608775"/>
                </a:cubicBezTo>
                <a:cubicBezTo>
                  <a:pt x="1217550" y="944993"/>
                  <a:pt x="944993" y="1217550"/>
                  <a:pt x="608775" y="1217550"/>
                </a:cubicBezTo>
                <a:cubicBezTo>
                  <a:pt x="272558" y="1217550"/>
                  <a:pt x="0" y="944993"/>
                  <a:pt x="0" y="608775"/>
                </a:cubicBezTo>
                <a:cubicBezTo>
                  <a:pt x="0" y="272558"/>
                  <a:pt x="272558" y="0"/>
                  <a:pt x="608775" y="0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18"/>
          <p:cNvSpPr/>
          <p:nvPr/>
        </p:nvSpPr>
        <p:spPr>
          <a:xfrm>
            <a:off x="9590789" y="1103420"/>
            <a:ext cx="1217550" cy="1217550"/>
          </a:xfrm>
          <a:custGeom>
            <a:avLst/>
            <a:gdLst/>
            <a:ahLst/>
            <a:cxnLst/>
            <a:rect l="l" t="t" r="r" b="b"/>
            <a:pathLst>
              <a:path w="1217550" h="1217550" extrusionOk="0">
                <a:moveTo>
                  <a:pt x="608775" y="85305"/>
                </a:moveTo>
                <a:cubicBezTo>
                  <a:pt x="317552" y="85305"/>
                  <a:pt x="81469" y="321388"/>
                  <a:pt x="81469" y="612611"/>
                </a:cubicBezTo>
                <a:cubicBezTo>
                  <a:pt x="81469" y="903834"/>
                  <a:pt x="317552" y="1139917"/>
                  <a:pt x="608775" y="1139917"/>
                </a:cubicBezTo>
                <a:cubicBezTo>
                  <a:pt x="899998" y="1139917"/>
                  <a:pt x="1136081" y="903834"/>
                  <a:pt x="1136081" y="612611"/>
                </a:cubicBezTo>
                <a:cubicBezTo>
                  <a:pt x="1136081" y="321388"/>
                  <a:pt x="899998" y="85305"/>
                  <a:pt x="608775" y="85305"/>
                </a:cubicBezTo>
                <a:close/>
                <a:moveTo>
                  <a:pt x="608775" y="0"/>
                </a:moveTo>
                <a:cubicBezTo>
                  <a:pt x="944993" y="0"/>
                  <a:pt x="1217550" y="272558"/>
                  <a:pt x="1217550" y="608775"/>
                </a:cubicBezTo>
                <a:cubicBezTo>
                  <a:pt x="1217550" y="944993"/>
                  <a:pt x="944993" y="1217550"/>
                  <a:pt x="608775" y="1217550"/>
                </a:cubicBezTo>
                <a:cubicBezTo>
                  <a:pt x="272557" y="1217550"/>
                  <a:pt x="0" y="944993"/>
                  <a:pt x="0" y="608775"/>
                </a:cubicBezTo>
                <a:cubicBezTo>
                  <a:pt x="0" y="272558"/>
                  <a:pt x="272557" y="0"/>
                  <a:pt x="608775" y="0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8"/>
          <p:cNvSpPr txBox="1"/>
          <p:nvPr/>
        </p:nvSpPr>
        <p:spPr>
          <a:xfrm>
            <a:off x="3780426" y="2321961"/>
            <a:ext cx="1771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9900"/>
                </a:solidFill>
                <a:latin typeface="+mj-lt"/>
                <a:ea typeface="Lato"/>
                <a:cs typeface="Lato"/>
                <a:sym typeface="Lato"/>
              </a:rPr>
              <a:t>Digital Gold Saving Account</a:t>
            </a:r>
            <a:endParaRPr sz="1600" b="1" dirty="0">
              <a:solidFill>
                <a:srgbClr val="FF9900"/>
              </a:solidFill>
              <a:latin typeface="+mj-lt"/>
              <a:ea typeface="Lato"/>
              <a:cs typeface="Lato"/>
              <a:sym typeface="Lato"/>
            </a:endParaRPr>
          </a:p>
        </p:txBody>
      </p:sp>
      <p:sp>
        <p:nvSpPr>
          <p:cNvPr id="280" name="Google Shape;280;p18"/>
          <p:cNvSpPr txBox="1"/>
          <p:nvPr/>
        </p:nvSpPr>
        <p:spPr>
          <a:xfrm>
            <a:off x="3579419" y="2870195"/>
            <a:ext cx="233883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lvl="0" algn="ctr"/>
            <a:r>
              <a:rPr lang="en-US" sz="1200" dirty="0">
                <a:solidFill>
                  <a:schemeClr val="tx1"/>
                </a:solidFill>
              </a:rPr>
              <a:t>Allows you to invest in gold without the hassle of physical storage or the need to buy and sell large amounts at once</a:t>
            </a:r>
            <a:endParaRPr sz="1100" dirty="0">
              <a:solidFill>
                <a:schemeClr val="tx1"/>
              </a:solidFill>
              <a:latin typeface="+mj-lt"/>
              <a:ea typeface="Lato"/>
              <a:cs typeface="Lato"/>
              <a:sym typeface="Lato"/>
            </a:endParaRPr>
          </a:p>
        </p:txBody>
      </p:sp>
      <p:sp>
        <p:nvSpPr>
          <p:cNvPr id="281" name="Google Shape;281;p18"/>
          <p:cNvSpPr txBox="1"/>
          <p:nvPr/>
        </p:nvSpPr>
        <p:spPr>
          <a:xfrm>
            <a:off x="6470623" y="2325971"/>
            <a:ext cx="1936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9900"/>
                </a:solidFill>
                <a:latin typeface="+mj-lt"/>
                <a:ea typeface="Lato"/>
                <a:cs typeface="Lato"/>
                <a:sym typeface="Lato"/>
              </a:rPr>
              <a:t>Digital Gold Convert Account </a:t>
            </a:r>
            <a:endParaRPr sz="1600" b="1" dirty="0">
              <a:solidFill>
                <a:srgbClr val="FF9900"/>
              </a:solidFill>
              <a:latin typeface="+mj-lt"/>
              <a:ea typeface="Lato"/>
              <a:cs typeface="Lato"/>
              <a:sym typeface="Lato"/>
            </a:endParaRPr>
          </a:p>
        </p:txBody>
      </p:sp>
      <p:sp>
        <p:nvSpPr>
          <p:cNvPr id="283" name="Google Shape;283;p18"/>
          <p:cNvSpPr txBox="1"/>
          <p:nvPr/>
        </p:nvSpPr>
        <p:spPr>
          <a:xfrm>
            <a:off x="9231151" y="2333631"/>
            <a:ext cx="1710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9900"/>
                </a:solidFill>
                <a:latin typeface="+mj-lt"/>
                <a:ea typeface="Lato"/>
                <a:cs typeface="Lato"/>
                <a:sym typeface="Lato"/>
              </a:rPr>
              <a:t>Digital Gold Asset Enhance</a:t>
            </a:r>
            <a:endParaRPr sz="1600" b="1" dirty="0">
              <a:solidFill>
                <a:srgbClr val="FF9900"/>
              </a:solidFill>
              <a:latin typeface="+mj-lt"/>
              <a:ea typeface="Lato"/>
              <a:cs typeface="Lato"/>
              <a:sym typeface="Lato"/>
            </a:endParaRPr>
          </a:p>
        </p:txBody>
      </p:sp>
      <p:sp>
        <p:nvSpPr>
          <p:cNvPr id="284" name="Google Shape;284;p18"/>
          <p:cNvSpPr txBox="1"/>
          <p:nvPr/>
        </p:nvSpPr>
        <p:spPr>
          <a:xfrm>
            <a:off x="9150367" y="2906961"/>
            <a:ext cx="19368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+mj-lt"/>
                <a:ea typeface="Lato"/>
                <a:cs typeface="Lato"/>
                <a:sym typeface="Lato"/>
              </a:rPr>
              <a:t>DGAE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+mj-lt"/>
                <a:ea typeface="Lato"/>
                <a:cs typeface="Lato"/>
                <a:sym typeface="Lato"/>
              </a:rPr>
              <a:t>REMARK</a:t>
            </a:r>
            <a:endParaRPr sz="1200" dirty="0">
              <a:solidFill>
                <a:schemeClr val="dk1"/>
              </a:solidFill>
              <a:latin typeface="+mj-lt"/>
              <a:ea typeface="Lato"/>
              <a:cs typeface="Lato"/>
              <a:sym typeface="Lato"/>
            </a:endParaRPr>
          </a:p>
        </p:txBody>
      </p:sp>
      <p:sp>
        <p:nvSpPr>
          <p:cNvPr id="285" name="Google Shape;285;p18"/>
          <p:cNvSpPr txBox="1"/>
          <p:nvPr/>
        </p:nvSpPr>
        <p:spPr>
          <a:xfrm>
            <a:off x="1058701" y="2328278"/>
            <a:ext cx="207408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9900"/>
                </a:solidFill>
                <a:latin typeface="+mj-lt"/>
                <a:ea typeface="Lato"/>
                <a:cs typeface="Lato"/>
                <a:sym typeface="Lato"/>
              </a:rPr>
              <a:t>Physical Gold Metals</a:t>
            </a:r>
            <a:endParaRPr sz="1600" b="1" dirty="0">
              <a:solidFill>
                <a:srgbClr val="FF9900"/>
              </a:solidFill>
              <a:latin typeface="+mj-lt"/>
              <a:ea typeface="Lato"/>
              <a:cs typeface="Lato"/>
              <a:sym typeface="Lato"/>
            </a:endParaRPr>
          </a:p>
        </p:txBody>
      </p:sp>
      <p:sp>
        <p:nvSpPr>
          <p:cNvPr id="286" name="Google Shape;286;p18"/>
          <p:cNvSpPr txBox="1"/>
          <p:nvPr/>
        </p:nvSpPr>
        <p:spPr>
          <a:xfrm>
            <a:off x="1008358" y="2863009"/>
            <a:ext cx="208852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+mj-lt"/>
                <a:ea typeface="Lato"/>
                <a:cs typeface="Lato"/>
                <a:sym typeface="Lato"/>
              </a:rPr>
              <a:t>24K 999.9 for 0.1 Gram and 1 Gram (Wide Design)</a:t>
            </a:r>
            <a:endParaRPr sz="1200" dirty="0">
              <a:solidFill>
                <a:schemeClr val="dk1"/>
              </a:solidFill>
              <a:latin typeface="+mj-lt"/>
              <a:ea typeface="Lato"/>
              <a:cs typeface="Lato"/>
              <a:sym typeface="Lato"/>
            </a:endParaRPr>
          </a:p>
        </p:txBody>
      </p:sp>
      <p:sp>
        <p:nvSpPr>
          <p:cNvPr id="287" name="Google Shape;287;p18"/>
          <p:cNvSpPr txBox="1">
            <a:spLocks noGrp="1"/>
          </p:cNvSpPr>
          <p:nvPr>
            <p:ph type="title"/>
          </p:nvPr>
        </p:nvSpPr>
        <p:spPr>
          <a:xfrm>
            <a:off x="3839161" y="220242"/>
            <a:ext cx="4513678" cy="704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ato"/>
              <a:buNone/>
            </a:pPr>
            <a:r>
              <a:rPr lang="en-US" sz="4000" b="1" dirty="0">
                <a:latin typeface="+mj-lt"/>
                <a:ea typeface="Lato"/>
                <a:cs typeface="Lato"/>
                <a:sym typeface="Lato"/>
              </a:rPr>
              <a:t>OUR PRODUCTS</a:t>
            </a:r>
            <a:endParaRPr sz="4000" b="1" dirty="0">
              <a:latin typeface="+mj-lt"/>
              <a:ea typeface="Lato"/>
              <a:cs typeface="Lato"/>
              <a:sym typeface="Lato"/>
            </a:endParaRPr>
          </a:p>
        </p:txBody>
      </p:sp>
      <p:sp>
        <p:nvSpPr>
          <p:cNvPr id="288" name="Google Shape;288;p18"/>
          <p:cNvSpPr/>
          <p:nvPr/>
        </p:nvSpPr>
        <p:spPr>
          <a:xfrm>
            <a:off x="1428101" y="3983799"/>
            <a:ext cx="1217550" cy="1217550"/>
          </a:xfrm>
          <a:custGeom>
            <a:avLst/>
            <a:gdLst/>
            <a:ahLst/>
            <a:cxnLst/>
            <a:rect l="l" t="t" r="r" b="b"/>
            <a:pathLst>
              <a:path w="1217550" h="1217550" extrusionOk="0">
                <a:moveTo>
                  <a:pt x="608775" y="85305"/>
                </a:moveTo>
                <a:cubicBezTo>
                  <a:pt x="317552" y="85305"/>
                  <a:pt x="81469" y="321388"/>
                  <a:pt x="81469" y="612611"/>
                </a:cubicBezTo>
                <a:cubicBezTo>
                  <a:pt x="81469" y="903834"/>
                  <a:pt x="317552" y="1139917"/>
                  <a:pt x="608775" y="1139917"/>
                </a:cubicBezTo>
                <a:cubicBezTo>
                  <a:pt x="899998" y="1139917"/>
                  <a:pt x="1136081" y="903834"/>
                  <a:pt x="1136081" y="612611"/>
                </a:cubicBezTo>
                <a:cubicBezTo>
                  <a:pt x="1136081" y="321388"/>
                  <a:pt x="899998" y="85305"/>
                  <a:pt x="608775" y="85305"/>
                </a:cubicBezTo>
                <a:close/>
                <a:moveTo>
                  <a:pt x="608775" y="0"/>
                </a:moveTo>
                <a:cubicBezTo>
                  <a:pt x="944993" y="0"/>
                  <a:pt x="1217550" y="272558"/>
                  <a:pt x="1217550" y="608775"/>
                </a:cubicBezTo>
                <a:cubicBezTo>
                  <a:pt x="1217550" y="944993"/>
                  <a:pt x="944993" y="1217550"/>
                  <a:pt x="608775" y="1217550"/>
                </a:cubicBezTo>
                <a:cubicBezTo>
                  <a:pt x="272558" y="1217550"/>
                  <a:pt x="0" y="944993"/>
                  <a:pt x="0" y="608775"/>
                </a:cubicBezTo>
                <a:cubicBezTo>
                  <a:pt x="0" y="272558"/>
                  <a:pt x="272558" y="0"/>
                  <a:pt x="608775" y="0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18"/>
          <p:cNvSpPr/>
          <p:nvPr/>
        </p:nvSpPr>
        <p:spPr>
          <a:xfrm>
            <a:off x="4140064" y="3983799"/>
            <a:ext cx="1217550" cy="1217550"/>
          </a:xfrm>
          <a:custGeom>
            <a:avLst/>
            <a:gdLst/>
            <a:ahLst/>
            <a:cxnLst/>
            <a:rect l="l" t="t" r="r" b="b"/>
            <a:pathLst>
              <a:path w="1217550" h="1217550" extrusionOk="0">
                <a:moveTo>
                  <a:pt x="608775" y="85305"/>
                </a:moveTo>
                <a:cubicBezTo>
                  <a:pt x="317552" y="85305"/>
                  <a:pt x="81469" y="321388"/>
                  <a:pt x="81469" y="612611"/>
                </a:cubicBezTo>
                <a:cubicBezTo>
                  <a:pt x="81469" y="903834"/>
                  <a:pt x="317552" y="1139917"/>
                  <a:pt x="608775" y="1139917"/>
                </a:cubicBezTo>
                <a:cubicBezTo>
                  <a:pt x="899998" y="1139917"/>
                  <a:pt x="1136081" y="903834"/>
                  <a:pt x="1136081" y="612611"/>
                </a:cubicBezTo>
                <a:cubicBezTo>
                  <a:pt x="1136081" y="321388"/>
                  <a:pt x="899998" y="85305"/>
                  <a:pt x="608775" y="85305"/>
                </a:cubicBezTo>
                <a:close/>
                <a:moveTo>
                  <a:pt x="608775" y="0"/>
                </a:moveTo>
                <a:cubicBezTo>
                  <a:pt x="944993" y="0"/>
                  <a:pt x="1217550" y="272558"/>
                  <a:pt x="1217550" y="608775"/>
                </a:cubicBezTo>
                <a:cubicBezTo>
                  <a:pt x="1217550" y="944993"/>
                  <a:pt x="944993" y="1217550"/>
                  <a:pt x="608775" y="1217550"/>
                </a:cubicBezTo>
                <a:cubicBezTo>
                  <a:pt x="272558" y="1217550"/>
                  <a:pt x="0" y="944993"/>
                  <a:pt x="0" y="608775"/>
                </a:cubicBezTo>
                <a:cubicBezTo>
                  <a:pt x="0" y="272558"/>
                  <a:pt x="272558" y="0"/>
                  <a:pt x="608775" y="0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18"/>
          <p:cNvSpPr/>
          <p:nvPr/>
        </p:nvSpPr>
        <p:spPr>
          <a:xfrm>
            <a:off x="6852027" y="3983799"/>
            <a:ext cx="1217550" cy="1217550"/>
          </a:xfrm>
          <a:custGeom>
            <a:avLst/>
            <a:gdLst/>
            <a:ahLst/>
            <a:cxnLst/>
            <a:rect l="l" t="t" r="r" b="b"/>
            <a:pathLst>
              <a:path w="1217550" h="1217550" extrusionOk="0">
                <a:moveTo>
                  <a:pt x="608775" y="85305"/>
                </a:moveTo>
                <a:cubicBezTo>
                  <a:pt x="317552" y="85305"/>
                  <a:pt x="81469" y="321388"/>
                  <a:pt x="81469" y="612611"/>
                </a:cubicBezTo>
                <a:cubicBezTo>
                  <a:pt x="81469" y="903834"/>
                  <a:pt x="317552" y="1139917"/>
                  <a:pt x="608775" y="1139917"/>
                </a:cubicBezTo>
                <a:cubicBezTo>
                  <a:pt x="899998" y="1139917"/>
                  <a:pt x="1136081" y="903834"/>
                  <a:pt x="1136081" y="612611"/>
                </a:cubicBezTo>
                <a:cubicBezTo>
                  <a:pt x="1136081" y="321388"/>
                  <a:pt x="899998" y="85305"/>
                  <a:pt x="608775" y="85305"/>
                </a:cubicBezTo>
                <a:close/>
                <a:moveTo>
                  <a:pt x="608775" y="0"/>
                </a:moveTo>
                <a:cubicBezTo>
                  <a:pt x="944993" y="0"/>
                  <a:pt x="1217550" y="272558"/>
                  <a:pt x="1217550" y="608775"/>
                </a:cubicBezTo>
                <a:cubicBezTo>
                  <a:pt x="1217550" y="944993"/>
                  <a:pt x="944993" y="1217550"/>
                  <a:pt x="608775" y="1217550"/>
                </a:cubicBezTo>
                <a:cubicBezTo>
                  <a:pt x="272558" y="1217550"/>
                  <a:pt x="0" y="944993"/>
                  <a:pt x="0" y="608775"/>
                </a:cubicBezTo>
                <a:cubicBezTo>
                  <a:pt x="0" y="272558"/>
                  <a:pt x="272558" y="0"/>
                  <a:pt x="608775" y="0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8"/>
          <p:cNvSpPr/>
          <p:nvPr/>
        </p:nvSpPr>
        <p:spPr>
          <a:xfrm>
            <a:off x="9563990" y="3983799"/>
            <a:ext cx="1217550" cy="1217550"/>
          </a:xfrm>
          <a:custGeom>
            <a:avLst/>
            <a:gdLst/>
            <a:ahLst/>
            <a:cxnLst/>
            <a:rect l="l" t="t" r="r" b="b"/>
            <a:pathLst>
              <a:path w="1217550" h="1217550" extrusionOk="0">
                <a:moveTo>
                  <a:pt x="608775" y="85305"/>
                </a:moveTo>
                <a:cubicBezTo>
                  <a:pt x="317552" y="85305"/>
                  <a:pt x="81469" y="321388"/>
                  <a:pt x="81469" y="612611"/>
                </a:cubicBezTo>
                <a:cubicBezTo>
                  <a:pt x="81469" y="903834"/>
                  <a:pt x="317552" y="1139917"/>
                  <a:pt x="608775" y="1139917"/>
                </a:cubicBezTo>
                <a:cubicBezTo>
                  <a:pt x="899998" y="1139917"/>
                  <a:pt x="1136081" y="903834"/>
                  <a:pt x="1136081" y="612611"/>
                </a:cubicBezTo>
                <a:cubicBezTo>
                  <a:pt x="1136081" y="321388"/>
                  <a:pt x="899998" y="85305"/>
                  <a:pt x="608775" y="85305"/>
                </a:cubicBezTo>
                <a:close/>
                <a:moveTo>
                  <a:pt x="608775" y="0"/>
                </a:moveTo>
                <a:cubicBezTo>
                  <a:pt x="944993" y="0"/>
                  <a:pt x="1217550" y="272558"/>
                  <a:pt x="1217550" y="608775"/>
                </a:cubicBezTo>
                <a:cubicBezTo>
                  <a:pt x="1217550" y="944993"/>
                  <a:pt x="944993" y="1217550"/>
                  <a:pt x="608775" y="1217550"/>
                </a:cubicBezTo>
                <a:cubicBezTo>
                  <a:pt x="272557" y="1217550"/>
                  <a:pt x="0" y="944993"/>
                  <a:pt x="0" y="608775"/>
                </a:cubicBezTo>
                <a:cubicBezTo>
                  <a:pt x="0" y="272558"/>
                  <a:pt x="272557" y="0"/>
                  <a:pt x="608775" y="0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18"/>
          <p:cNvSpPr txBox="1"/>
          <p:nvPr/>
        </p:nvSpPr>
        <p:spPr>
          <a:xfrm>
            <a:off x="3643635" y="5301857"/>
            <a:ext cx="218151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9900"/>
                </a:solidFill>
                <a:latin typeface="+mj-lt"/>
                <a:ea typeface="Lato"/>
                <a:cs typeface="Lato"/>
                <a:sym typeface="Lato"/>
              </a:rPr>
              <a:t>Proprietary Trading</a:t>
            </a:r>
            <a:endParaRPr sz="1600" b="1" dirty="0">
              <a:solidFill>
                <a:srgbClr val="FF9900"/>
              </a:solidFill>
              <a:latin typeface="+mj-lt"/>
              <a:ea typeface="Lato"/>
              <a:cs typeface="Lato"/>
              <a:sym typeface="Lato"/>
            </a:endParaRPr>
          </a:p>
        </p:txBody>
      </p:sp>
      <p:sp>
        <p:nvSpPr>
          <p:cNvPr id="293" name="Google Shape;293;p18"/>
          <p:cNvSpPr txBox="1"/>
          <p:nvPr/>
        </p:nvSpPr>
        <p:spPr>
          <a:xfrm>
            <a:off x="3780426" y="5675674"/>
            <a:ext cx="193682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latin typeface="+mj-lt"/>
                <a:ea typeface="Open Sans Light"/>
                <a:cs typeface="Open Sans Light"/>
                <a:sym typeface="Open Sans Light"/>
              </a:rPr>
              <a:t>Join our trading platform and get up to $400,000 in funding through our selection process</a:t>
            </a:r>
            <a:endParaRPr sz="1100" dirty="0">
              <a:solidFill>
                <a:schemeClr val="dk1"/>
              </a:solidFill>
              <a:latin typeface="+mj-lt"/>
              <a:ea typeface="Lato"/>
              <a:cs typeface="Lato"/>
              <a:sym typeface="Lato"/>
            </a:endParaRPr>
          </a:p>
        </p:txBody>
      </p:sp>
      <p:sp>
        <p:nvSpPr>
          <p:cNvPr id="294" name="Google Shape;294;p18"/>
          <p:cNvSpPr txBox="1"/>
          <p:nvPr/>
        </p:nvSpPr>
        <p:spPr>
          <a:xfrm>
            <a:off x="6492389" y="5214030"/>
            <a:ext cx="19368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err="1">
                <a:solidFill>
                  <a:srgbClr val="FF9900"/>
                </a:solidFill>
                <a:latin typeface="+mj-lt"/>
                <a:ea typeface="Lato"/>
                <a:cs typeface="Lato"/>
                <a:sym typeface="Lato"/>
              </a:rPr>
              <a:t>CityScape</a:t>
            </a:r>
            <a:r>
              <a:rPr lang="en-US" sz="1600" b="1" dirty="0">
                <a:solidFill>
                  <a:srgbClr val="FF9900"/>
                </a:solidFill>
                <a:latin typeface="+mj-lt"/>
                <a:ea typeface="Lato"/>
                <a:cs typeface="Lato"/>
                <a:sym typeface="Lato"/>
              </a:rPr>
              <a:t> Lifestyle</a:t>
            </a:r>
            <a:endParaRPr sz="1600" b="1" dirty="0">
              <a:solidFill>
                <a:srgbClr val="FF9900"/>
              </a:solidFill>
              <a:latin typeface="+mj-lt"/>
              <a:ea typeface="Lato"/>
              <a:cs typeface="Lato"/>
              <a:sym typeface="Lato"/>
            </a:endParaRPr>
          </a:p>
        </p:txBody>
      </p:sp>
      <p:sp>
        <p:nvSpPr>
          <p:cNvPr id="295" name="Google Shape;295;p18"/>
          <p:cNvSpPr txBox="1"/>
          <p:nvPr/>
        </p:nvSpPr>
        <p:spPr>
          <a:xfrm>
            <a:off x="6492388" y="5683366"/>
            <a:ext cx="193682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latin typeface="+mj-lt"/>
                <a:ea typeface="Open Sans Light"/>
                <a:cs typeface="Open Sans Light"/>
                <a:sym typeface="Open Sans Light"/>
              </a:rPr>
              <a:t>Transform your investments with our NFT marketplace and real estate tokenization platform</a:t>
            </a:r>
            <a:endParaRPr sz="1100" dirty="0">
              <a:solidFill>
                <a:schemeClr val="dk1"/>
              </a:solidFill>
              <a:latin typeface="+mj-lt"/>
              <a:ea typeface="Lato"/>
              <a:cs typeface="Lato"/>
              <a:sym typeface="Lato"/>
            </a:endParaRPr>
          </a:p>
        </p:txBody>
      </p:sp>
      <p:sp>
        <p:nvSpPr>
          <p:cNvPr id="296" name="Google Shape;296;p18"/>
          <p:cNvSpPr txBox="1"/>
          <p:nvPr/>
        </p:nvSpPr>
        <p:spPr>
          <a:xfrm>
            <a:off x="9204352" y="5214010"/>
            <a:ext cx="1936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9900"/>
                </a:solidFill>
                <a:latin typeface="+mj-lt"/>
                <a:ea typeface="Lato"/>
                <a:cs typeface="Lato"/>
                <a:sym typeface="Lato"/>
              </a:rPr>
              <a:t>Copy Trading Platform</a:t>
            </a:r>
            <a:endParaRPr sz="1600" b="1" dirty="0">
              <a:solidFill>
                <a:srgbClr val="FF9900"/>
              </a:solidFill>
              <a:latin typeface="+mj-lt"/>
              <a:ea typeface="Lato"/>
              <a:cs typeface="Lato"/>
              <a:sym typeface="Lato"/>
            </a:endParaRPr>
          </a:p>
        </p:txBody>
      </p:sp>
      <p:sp>
        <p:nvSpPr>
          <p:cNvPr id="297" name="Google Shape;297;p18"/>
          <p:cNvSpPr txBox="1"/>
          <p:nvPr/>
        </p:nvSpPr>
        <p:spPr>
          <a:xfrm>
            <a:off x="9204352" y="5752965"/>
            <a:ext cx="193682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latin typeface="+mj-lt"/>
                <a:ea typeface="Open Sans Light"/>
                <a:cs typeface="Open Sans Light"/>
                <a:sym typeface="Open Sans Light"/>
              </a:rPr>
              <a:t>Our copy trading platform allows you to mirror top-performing traders and achieve your financial goals</a:t>
            </a:r>
            <a:endParaRPr sz="1100" dirty="0">
              <a:solidFill>
                <a:schemeClr val="dk1"/>
              </a:solidFill>
              <a:latin typeface="+mj-lt"/>
              <a:ea typeface="Lato"/>
              <a:cs typeface="Lato"/>
              <a:sym typeface="Lato"/>
            </a:endParaRPr>
          </a:p>
        </p:txBody>
      </p:sp>
      <p:sp>
        <p:nvSpPr>
          <p:cNvPr id="298" name="Google Shape;298;p18"/>
          <p:cNvSpPr txBox="1"/>
          <p:nvPr/>
        </p:nvSpPr>
        <p:spPr>
          <a:xfrm>
            <a:off x="707445" y="5228777"/>
            <a:ext cx="249318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9900"/>
                </a:solidFill>
                <a:latin typeface="+mj-lt"/>
                <a:ea typeface="Lato"/>
                <a:cs typeface="Lato"/>
                <a:sym typeface="Lato"/>
              </a:rPr>
              <a:t>Multi Asset Enhance</a:t>
            </a:r>
            <a:endParaRPr sz="1600" b="1" dirty="0">
              <a:solidFill>
                <a:srgbClr val="FF9900"/>
              </a:solidFill>
              <a:latin typeface="+mj-lt"/>
              <a:ea typeface="Lato"/>
              <a:cs typeface="Lato"/>
              <a:sym typeface="Lato"/>
            </a:endParaRPr>
          </a:p>
        </p:txBody>
      </p:sp>
      <p:sp>
        <p:nvSpPr>
          <p:cNvPr id="299" name="Google Shape;299;p18"/>
          <p:cNvSpPr txBox="1"/>
          <p:nvPr/>
        </p:nvSpPr>
        <p:spPr>
          <a:xfrm>
            <a:off x="852272" y="5528701"/>
            <a:ext cx="2290272" cy="93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latin typeface="+mj-lt"/>
                <a:ea typeface="Open Sans Light"/>
                <a:cs typeface="Open Sans Light"/>
                <a:sym typeface="Open Sans Light"/>
              </a:rPr>
              <a:t>Choose from our Standard, ECN, and CENT accounts, with leverage ranging from 1:10 up to 1:1000, and trade with the MT4 and </a:t>
            </a:r>
            <a:r>
              <a:rPr lang="en-US" sz="1100" dirty="0" err="1">
                <a:solidFill>
                  <a:schemeClr val="dk1"/>
                </a:solidFill>
                <a:latin typeface="+mj-lt"/>
                <a:ea typeface="Open Sans Light"/>
                <a:cs typeface="Open Sans Light"/>
                <a:sym typeface="Open Sans Light"/>
              </a:rPr>
              <a:t>cTrader</a:t>
            </a:r>
            <a:r>
              <a:rPr lang="en-US" sz="1100" dirty="0">
                <a:solidFill>
                  <a:schemeClr val="dk1"/>
                </a:solidFill>
                <a:latin typeface="+mj-lt"/>
                <a:ea typeface="Open Sans Light"/>
                <a:cs typeface="Open Sans Light"/>
                <a:sym typeface="Open Sans Light"/>
              </a:rPr>
              <a:t> platforms</a:t>
            </a:r>
            <a:endParaRPr sz="1100" dirty="0">
              <a:solidFill>
                <a:schemeClr val="dk1"/>
              </a:solidFill>
              <a:latin typeface="+mj-lt"/>
              <a:ea typeface="Lato"/>
              <a:cs typeface="Lato"/>
              <a:sym typeface="Lato"/>
            </a:endParaRPr>
          </a:p>
        </p:txBody>
      </p:sp>
      <p:sp>
        <p:nvSpPr>
          <p:cNvPr id="2" name="Google Shape;280;p18">
            <a:extLst>
              <a:ext uri="{FF2B5EF4-FFF2-40B4-BE49-F238E27FC236}">
                <a16:creationId xmlns:a16="http://schemas.microsoft.com/office/drawing/2014/main" id="{6C1F3175-AB29-749D-0D9D-6684BCBB9698}"/>
              </a:ext>
            </a:extLst>
          </p:cNvPr>
          <p:cNvSpPr txBox="1"/>
          <p:nvPr/>
        </p:nvSpPr>
        <p:spPr>
          <a:xfrm>
            <a:off x="6364893" y="2870195"/>
            <a:ext cx="233883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lvl="0" algn="ctr"/>
            <a:r>
              <a:rPr lang="en-US" sz="1200" dirty="0">
                <a:solidFill>
                  <a:schemeClr val="tx1"/>
                </a:solidFill>
              </a:rPr>
              <a:t>Offers flexibility and the ability to quickly convert your gold holdings into cash or other currencies as needed</a:t>
            </a:r>
            <a:endParaRPr sz="1050" dirty="0">
              <a:solidFill>
                <a:schemeClr val="tx1"/>
              </a:solidFill>
              <a:latin typeface="+mj-lt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9"/>
          <p:cNvSpPr txBox="1">
            <a:spLocks noGrp="1"/>
          </p:cNvSpPr>
          <p:nvPr>
            <p:ph type="title"/>
          </p:nvPr>
        </p:nvSpPr>
        <p:spPr>
          <a:xfrm>
            <a:off x="4613854" y="987925"/>
            <a:ext cx="3027404" cy="784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ato"/>
              <a:buNone/>
            </a:pPr>
            <a:r>
              <a:rPr lang="en-US" sz="4000" b="1" dirty="0">
                <a:latin typeface="Lato"/>
                <a:ea typeface="Lato"/>
                <a:cs typeface="Lato"/>
                <a:sym typeface="Lato"/>
              </a:rPr>
              <a:t>LEGALS</a:t>
            </a:r>
            <a:endParaRPr sz="4000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1" name="Google Shape;311;p19"/>
          <p:cNvSpPr txBox="1"/>
          <p:nvPr/>
        </p:nvSpPr>
        <p:spPr>
          <a:xfrm>
            <a:off x="6688136" y="2931544"/>
            <a:ext cx="26423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9900"/>
                </a:solidFill>
                <a:latin typeface="Lato"/>
                <a:ea typeface="Lato"/>
                <a:cs typeface="Lato"/>
                <a:sym typeface="Lato"/>
              </a:rPr>
              <a:t>DUBAI DMCC</a:t>
            </a:r>
            <a:endParaRPr sz="1800" b="1" dirty="0">
              <a:solidFill>
                <a:srgbClr val="FF99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4" name="Google Shape;314;p19"/>
          <p:cNvSpPr txBox="1"/>
          <p:nvPr/>
        </p:nvSpPr>
        <p:spPr>
          <a:xfrm>
            <a:off x="6688136" y="4123938"/>
            <a:ext cx="246066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9900"/>
                </a:solidFill>
                <a:latin typeface="Lato"/>
                <a:ea typeface="Lato"/>
                <a:cs typeface="Lato"/>
                <a:sym typeface="Lato"/>
              </a:rPr>
              <a:t>LABUAN LOFSA</a:t>
            </a:r>
            <a:endParaRPr sz="1800" b="1" dirty="0">
              <a:solidFill>
                <a:srgbClr val="FF99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3" name="Google Shape;323;p19"/>
          <p:cNvSpPr txBox="1"/>
          <p:nvPr/>
        </p:nvSpPr>
        <p:spPr>
          <a:xfrm>
            <a:off x="4236698" y="283091"/>
            <a:ext cx="199693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24" name="Google Shape;32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0698" y="255217"/>
            <a:ext cx="2866887" cy="654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6908" y="-54018"/>
            <a:ext cx="423367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DFF805-25F8-BCC4-9741-E59702C6ED3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-203796" y="-76556"/>
            <a:ext cx="4572000" cy="6858000"/>
          </a:xfrm>
          <a:prstGeom prst="rect">
            <a:avLst/>
          </a:prstGeom>
        </p:spPr>
      </p:pic>
      <p:sp>
        <p:nvSpPr>
          <p:cNvPr id="9" name="Google Shape;322;p19">
            <a:extLst>
              <a:ext uri="{FF2B5EF4-FFF2-40B4-BE49-F238E27FC236}">
                <a16:creationId xmlns:a16="http://schemas.microsoft.com/office/drawing/2014/main" id="{25C853B1-CC5A-AFE8-AB6B-F448EA898D5D}"/>
              </a:ext>
            </a:extLst>
          </p:cNvPr>
          <p:cNvSpPr/>
          <p:nvPr/>
        </p:nvSpPr>
        <p:spPr>
          <a:xfrm>
            <a:off x="4613854" y="1851125"/>
            <a:ext cx="5609453" cy="893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>
              <a:lnSpc>
                <a:spcPct val="150000"/>
              </a:lnSpc>
            </a:pPr>
            <a:r>
              <a:rPr lang="en-US" sz="1200" dirty="0">
                <a:solidFill>
                  <a:schemeClr val="tx2"/>
                </a:solidFill>
              </a:rPr>
              <a:t>We are proud to be licensed by two regulatory bodies that oversee financial services in their respective jurisdictions.</a:t>
            </a:r>
          </a:p>
          <a:p>
            <a:pPr lvl="0" algn="just">
              <a:lnSpc>
                <a:spcPct val="150000"/>
              </a:lnSpc>
            </a:pPr>
            <a:r>
              <a:rPr lang="en-MY" sz="1200" dirty="0">
                <a:solidFill>
                  <a:schemeClr val="tx2"/>
                </a:solidFill>
              </a:rPr>
              <a:t>These regulatory bodies are;</a:t>
            </a:r>
            <a:endParaRPr sz="1050" dirty="0">
              <a:solidFill>
                <a:schemeClr val="tx2"/>
              </a:solidFill>
              <a:latin typeface="+mj-l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268DBD4-3FB5-58A5-E38F-729E69C77C1E}"/>
              </a:ext>
            </a:extLst>
          </p:cNvPr>
          <p:cNvSpPr/>
          <p:nvPr/>
        </p:nvSpPr>
        <p:spPr>
          <a:xfrm>
            <a:off x="4692256" y="2970323"/>
            <a:ext cx="1919335" cy="906981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40F5AE7-9914-537F-B1B8-9FD39FA10FFC}"/>
              </a:ext>
            </a:extLst>
          </p:cNvPr>
          <p:cNvSpPr/>
          <p:nvPr/>
        </p:nvSpPr>
        <p:spPr>
          <a:xfrm>
            <a:off x="4692256" y="4083001"/>
            <a:ext cx="1919335" cy="906981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09D308-70EF-DF2F-E5FC-3B34B63D09CC}"/>
              </a:ext>
            </a:extLst>
          </p:cNvPr>
          <p:cNvSpPr txBox="1"/>
          <p:nvPr/>
        </p:nvSpPr>
        <p:spPr>
          <a:xfrm>
            <a:off x="6688136" y="3262160"/>
            <a:ext cx="3964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n-US" sz="1200" dirty="0">
                <a:solidFill>
                  <a:srgbClr val="DBDE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200" b="0" i="0" dirty="0">
                <a:solidFill>
                  <a:srgbClr val="DBDEE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overnment entity that regulates and licenses businesses in the commodities sector, including precious metals</a:t>
            </a:r>
            <a:endParaRPr lang="en-MY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3EF49E-07D1-183B-63DB-85299D902858}"/>
              </a:ext>
            </a:extLst>
          </p:cNvPr>
          <p:cNvSpPr txBox="1"/>
          <p:nvPr/>
        </p:nvSpPr>
        <p:spPr>
          <a:xfrm>
            <a:off x="6688136" y="4430334"/>
            <a:ext cx="3964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n-US" sz="1200" dirty="0">
                <a:solidFill>
                  <a:srgbClr val="DBDE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200" b="0" i="0" dirty="0">
                <a:solidFill>
                  <a:srgbClr val="DBDEE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egulatory body that oversees financial services in Labuan, including banking, insurance, and securities</a:t>
            </a:r>
            <a:endParaRPr lang="en-MY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Google Shape;322;p19">
            <a:extLst>
              <a:ext uri="{FF2B5EF4-FFF2-40B4-BE49-F238E27FC236}">
                <a16:creationId xmlns:a16="http://schemas.microsoft.com/office/drawing/2014/main" id="{5FD37BBD-D90C-C8CB-5879-538217C4E046}"/>
              </a:ext>
            </a:extLst>
          </p:cNvPr>
          <p:cNvSpPr/>
          <p:nvPr/>
        </p:nvSpPr>
        <p:spPr>
          <a:xfrm>
            <a:off x="4692256" y="5168284"/>
            <a:ext cx="5609453" cy="1434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>
              <a:lnSpc>
                <a:spcPct val="150000"/>
              </a:lnSpc>
            </a:pPr>
            <a:r>
              <a:rPr lang="en-US" sz="1200" dirty="0">
                <a:solidFill>
                  <a:schemeClr val="tx2"/>
                </a:solidFill>
              </a:rPr>
              <a:t>By holding licenses from these regulatory bodies, we are able to operate our platform in a way that is compliant with their regulations and standards, providing our users with added confidence and trust in our platform, knowing that we are operating in a transparent and regulated manner.</a:t>
            </a:r>
            <a:endParaRPr sz="1050" dirty="0">
              <a:solidFill>
                <a:schemeClr val="tx2"/>
              </a:solidFill>
              <a:latin typeface="+mj-lt"/>
              <a:ea typeface="Open Sans Light"/>
              <a:cs typeface="Open Sans Light"/>
              <a:sym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410900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" grpId="0"/>
      <p:bldP spid="311" grpId="0"/>
      <p:bldP spid="314" grpId="0"/>
      <p:bldP spid="9" grpId="0"/>
      <p:bldP spid="13" grpId="0" animBg="1"/>
      <p:bldP spid="15" grpId="0" animBg="1"/>
      <p:bldP spid="16" grpId="0"/>
      <p:bldP spid="17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9"/>
          <p:cNvSpPr txBox="1">
            <a:spLocks noGrp="1"/>
          </p:cNvSpPr>
          <p:nvPr>
            <p:ph type="title"/>
          </p:nvPr>
        </p:nvSpPr>
        <p:spPr>
          <a:xfrm>
            <a:off x="514350" y="989151"/>
            <a:ext cx="4233679" cy="784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sz="4000" b="1" dirty="0">
                <a:latin typeface="Lato"/>
                <a:ea typeface="Lato"/>
                <a:cs typeface="Lato"/>
                <a:sym typeface="Lato"/>
              </a:rPr>
              <a:t>OUR </a:t>
            </a:r>
            <a:r>
              <a:rPr lang="en-MY" dirty="0"/>
              <a:t>LICENSES</a:t>
            </a:r>
            <a:endParaRPr sz="4000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3" name="Google Shape;323;p19"/>
          <p:cNvSpPr txBox="1"/>
          <p:nvPr/>
        </p:nvSpPr>
        <p:spPr>
          <a:xfrm>
            <a:off x="4236698" y="283091"/>
            <a:ext cx="199693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24" name="Google Shape;32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0698" y="255217"/>
            <a:ext cx="2866887" cy="654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6908" y="-54018"/>
            <a:ext cx="423367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322;p19">
            <a:extLst>
              <a:ext uri="{FF2B5EF4-FFF2-40B4-BE49-F238E27FC236}">
                <a16:creationId xmlns:a16="http://schemas.microsoft.com/office/drawing/2014/main" id="{25C853B1-CC5A-AFE8-AB6B-F448EA898D5D}"/>
              </a:ext>
            </a:extLst>
          </p:cNvPr>
          <p:cNvSpPr/>
          <p:nvPr/>
        </p:nvSpPr>
        <p:spPr>
          <a:xfrm>
            <a:off x="514350" y="1774104"/>
            <a:ext cx="3650886" cy="60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>
              <a:lnSpc>
                <a:spcPct val="150000"/>
              </a:lnSpc>
            </a:pPr>
            <a:r>
              <a:rPr lang="en-MY" dirty="0">
                <a:solidFill>
                  <a:schemeClr val="tx2"/>
                </a:solidFill>
                <a:ea typeface="Open Sans Light"/>
              </a:rPr>
              <a:t>These are our trading licenses acquired from </a:t>
            </a:r>
            <a:r>
              <a:rPr lang="en-MY" dirty="0">
                <a:solidFill>
                  <a:srgbClr val="FFA300"/>
                </a:solidFill>
                <a:ea typeface="Open Sans Light"/>
              </a:rPr>
              <a:t>Dubai DMCC</a:t>
            </a:r>
            <a:r>
              <a:rPr lang="en-MY" dirty="0">
                <a:solidFill>
                  <a:schemeClr val="tx1"/>
                </a:solidFill>
                <a:ea typeface="Open Sans Light"/>
              </a:rPr>
              <a:t>;</a:t>
            </a:r>
            <a:endParaRPr sz="1100" dirty="0">
              <a:solidFill>
                <a:schemeClr val="tx1"/>
              </a:solidFill>
              <a:latin typeface="+mj-l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9D5D24-BD01-3514-7143-276ABB824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2882" y="2200712"/>
            <a:ext cx="3397378" cy="44074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7F7A6B-C9F4-91C2-8EB7-F0DCAC6689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7025" y="2200712"/>
            <a:ext cx="3389031" cy="440740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29D07C1-0B35-721E-528A-8A1F69F66868}"/>
              </a:ext>
            </a:extLst>
          </p:cNvPr>
          <p:cNvSpPr txBox="1"/>
          <p:nvPr/>
        </p:nvSpPr>
        <p:spPr>
          <a:xfrm>
            <a:off x="4165236" y="2200712"/>
            <a:ext cx="371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600" dirty="0">
                <a:solidFill>
                  <a:schemeClr val="tx1"/>
                </a:solidFill>
              </a:rPr>
              <a:t>a)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A54B98-810E-1EA7-E514-371125393937}"/>
              </a:ext>
            </a:extLst>
          </p:cNvPr>
          <p:cNvSpPr txBox="1"/>
          <p:nvPr/>
        </p:nvSpPr>
        <p:spPr>
          <a:xfrm>
            <a:off x="8027182" y="2200712"/>
            <a:ext cx="371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600" dirty="0">
                <a:solidFill>
                  <a:schemeClr val="tx1"/>
                </a:solidFill>
              </a:rPr>
              <a:t>b)</a:t>
            </a:r>
          </a:p>
        </p:txBody>
      </p:sp>
      <p:sp>
        <p:nvSpPr>
          <p:cNvPr id="28" name="Google Shape;322;p19">
            <a:extLst>
              <a:ext uri="{FF2B5EF4-FFF2-40B4-BE49-F238E27FC236}">
                <a16:creationId xmlns:a16="http://schemas.microsoft.com/office/drawing/2014/main" id="{61391A76-08D4-6757-D805-27B32C69B8C5}"/>
              </a:ext>
            </a:extLst>
          </p:cNvPr>
          <p:cNvSpPr/>
          <p:nvPr/>
        </p:nvSpPr>
        <p:spPr>
          <a:xfrm>
            <a:off x="514350" y="2539265"/>
            <a:ext cx="3722347" cy="2018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>
              <a:lnSpc>
                <a:spcPct val="150000"/>
              </a:lnSpc>
            </a:pPr>
            <a:r>
              <a:rPr lang="en-MY" sz="1200" b="1" dirty="0">
                <a:solidFill>
                  <a:schemeClr val="tx2"/>
                </a:solidFill>
                <a:ea typeface="Open Sans Light"/>
              </a:rPr>
              <a:t>a) Non-Manufactured Precious Metal Trading</a:t>
            </a:r>
          </a:p>
          <a:p>
            <a:pPr lvl="0" algn="just">
              <a:lnSpc>
                <a:spcPct val="150000"/>
              </a:lnSpc>
            </a:pPr>
            <a:r>
              <a:rPr lang="en-MY" sz="1200" b="1" dirty="0">
                <a:solidFill>
                  <a:schemeClr val="tx1"/>
                </a:solidFill>
                <a:latin typeface="+mj-lt"/>
                <a:ea typeface="Open Sans Light"/>
                <a:cs typeface="Open Sans Light"/>
                <a:sym typeface="Open Sans Light"/>
              </a:rPr>
              <a:t>Licence</a:t>
            </a:r>
          </a:p>
          <a:p>
            <a:pPr marL="171450" lvl="0" indent="-171450" algn="just">
              <a:lnSpc>
                <a:spcPct val="2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</a:rPr>
              <a:t>Authorized to </a:t>
            </a:r>
            <a:r>
              <a:rPr lang="en-US" sz="1100" dirty="0">
                <a:solidFill>
                  <a:schemeClr val="tx1"/>
                </a:solidFill>
              </a:rPr>
              <a:t>trade</a:t>
            </a:r>
            <a:r>
              <a:rPr lang="en-US" sz="1050" dirty="0">
                <a:solidFill>
                  <a:schemeClr val="tx1"/>
                </a:solidFill>
              </a:rPr>
              <a:t> non-manufactured precious metals through a license obtained from DMCC</a:t>
            </a:r>
          </a:p>
          <a:p>
            <a:pPr marL="171450" lvl="0" indent="-171450" algn="just">
              <a:lnSpc>
                <a:spcPct val="2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/>
                </a:solidFill>
              </a:rPr>
              <a:t>Allows us to buy, sell, and store valuable metals like gold, silver, platinum, and palladium</a:t>
            </a:r>
            <a:endParaRPr sz="700" dirty="0">
              <a:solidFill>
                <a:schemeClr val="tx1"/>
              </a:solidFill>
              <a:latin typeface="+mj-l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9" name="Google Shape;322;p19">
            <a:extLst>
              <a:ext uri="{FF2B5EF4-FFF2-40B4-BE49-F238E27FC236}">
                <a16:creationId xmlns:a16="http://schemas.microsoft.com/office/drawing/2014/main" id="{C8EF42CF-D03B-DE32-DA83-1D88DB4555DB}"/>
              </a:ext>
            </a:extLst>
          </p:cNvPr>
          <p:cNvSpPr/>
          <p:nvPr/>
        </p:nvSpPr>
        <p:spPr>
          <a:xfrm>
            <a:off x="514350" y="4662609"/>
            <a:ext cx="3722346" cy="1780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>
              <a:lnSpc>
                <a:spcPct val="150000"/>
              </a:lnSpc>
            </a:pPr>
            <a:r>
              <a:rPr lang="en-MY" sz="1200" b="1" dirty="0">
                <a:solidFill>
                  <a:schemeClr val="tx2"/>
                </a:solidFill>
                <a:ea typeface="Open Sans Light"/>
              </a:rPr>
              <a:t>b) Trading for Proprietary on Regulated Exchanges (DMCC)</a:t>
            </a:r>
            <a:endParaRPr lang="en-MY" sz="1200" b="1" dirty="0">
              <a:solidFill>
                <a:schemeClr val="tx1"/>
              </a:solidFill>
              <a:latin typeface="+mj-lt"/>
              <a:ea typeface="Open Sans Light"/>
              <a:cs typeface="Open Sans Light"/>
              <a:sym typeface="Open Sans Light"/>
            </a:endParaRPr>
          </a:p>
          <a:p>
            <a:pPr marL="171450" lvl="0" indent="-171450" algn="just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/>
                </a:solidFill>
              </a:rPr>
              <a:t>Enables us to participate in the buying and selling of various financial instruments, such as stocks, bonds, commodities, and derivatives, on established and regulated trading platforms</a:t>
            </a:r>
            <a:endParaRPr sz="1000" dirty="0">
              <a:solidFill>
                <a:schemeClr val="tx1"/>
              </a:solidFill>
              <a:latin typeface="+mj-lt"/>
              <a:ea typeface="Open Sans Light"/>
              <a:cs typeface="Open Sans Light"/>
              <a:sym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15815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" grpId="0"/>
      <p:bldP spid="9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9"/>
          <p:cNvSpPr txBox="1"/>
          <p:nvPr/>
        </p:nvSpPr>
        <p:spPr>
          <a:xfrm>
            <a:off x="4236698" y="283091"/>
            <a:ext cx="199693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24" name="Google Shape;32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0698" y="255217"/>
            <a:ext cx="2866887" cy="654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6908" y="-54018"/>
            <a:ext cx="423367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322;p19">
            <a:extLst>
              <a:ext uri="{FF2B5EF4-FFF2-40B4-BE49-F238E27FC236}">
                <a16:creationId xmlns:a16="http://schemas.microsoft.com/office/drawing/2014/main" id="{61391A76-08D4-6757-D805-27B32C69B8C5}"/>
              </a:ext>
            </a:extLst>
          </p:cNvPr>
          <p:cNvSpPr/>
          <p:nvPr/>
        </p:nvSpPr>
        <p:spPr>
          <a:xfrm>
            <a:off x="1023046" y="912785"/>
            <a:ext cx="10025680" cy="1011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>
              <a:lnSpc>
                <a:spcPct val="150000"/>
              </a:lnSpc>
            </a:pPr>
            <a:r>
              <a:rPr lang="en-MY" sz="1200" b="1" dirty="0">
                <a:solidFill>
                  <a:schemeClr val="tx2"/>
                </a:solidFill>
                <a:ea typeface="Open Sans Light"/>
              </a:rPr>
              <a:t>c) NFT’s E-Marketplace Provider (DSOA &amp; DEZ)</a:t>
            </a:r>
          </a:p>
          <a:p>
            <a:pPr marL="171450" lvl="0" indent="-171450" algn="just">
              <a:lnSpc>
                <a:spcPct val="2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/>
                </a:solidFill>
              </a:rPr>
              <a:t>Granted by Dubai Silicon Oasis Authority (DSOA) and Dubai Integrated Economic Zones Authority (DEZ) for virtual asset trading within the Dubai Silicon Oasis free trade zone.</a:t>
            </a:r>
            <a:endParaRPr sz="500" dirty="0">
              <a:solidFill>
                <a:schemeClr val="tx1"/>
              </a:solidFill>
              <a:latin typeface="+mj-l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2DCCC7-20A4-4DB8-6899-D604D8A757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195" y="1987415"/>
            <a:ext cx="3235908" cy="45842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18C413-ADF5-A525-821D-5757825E10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3326" y="1987387"/>
            <a:ext cx="3235908" cy="45760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6E917F-42FC-46F4-A8E7-41B580E16938}"/>
              </a:ext>
            </a:extLst>
          </p:cNvPr>
          <p:cNvSpPr txBox="1"/>
          <p:nvPr/>
        </p:nvSpPr>
        <p:spPr>
          <a:xfrm>
            <a:off x="708406" y="1987386"/>
            <a:ext cx="371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600" dirty="0">
                <a:solidFill>
                  <a:schemeClr val="tx1"/>
                </a:solidFill>
              </a:rPr>
              <a:t>c)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7FC53C-B712-4D3A-6C71-D733D89AFF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6457" y="1987386"/>
            <a:ext cx="3259418" cy="457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52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heme/theme1.xml><?xml version="1.0" encoding="utf-8"?>
<a:theme xmlns:a="http://schemas.openxmlformats.org/drawingml/2006/main" name="1_Office Theme">
  <a:themeElements>
    <a:clrScheme name="Colors 482 Dark">
      <a:dk1>
        <a:srgbClr val="FFFFFF"/>
      </a:dk1>
      <a:lt1>
        <a:srgbClr val="3C3C3C"/>
      </a:lt1>
      <a:dk2>
        <a:srgbClr val="313C41"/>
      </a:dk2>
      <a:lt2>
        <a:srgbClr val="FFFFFF"/>
      </a:lt2>
      <a:accent1>
        <a:srgbClr val="FF2837"/>
      </a:accent1>
      <a:accent2>
        <a:srgbClr val="FF4350"/>
      </a:accent2>
      <a:accent3>
        <a:srgbClr val="FF5763"/>
      </a:accent3>
      <a:accent4>
        <a:srgbClr val="FF6570"/>
      </a:accent4>
      <a:accent5>
        <a:srgbClr val="FF6974"/>
      </a:accent5>
      <a:accent6>
        <a:srgbClr val="FF7185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1359</Words>
  <Application>Microsoft Office PowerPoint</Application>
  <PresentationFormat>Widescreen</PresentationFormat>
  <Paragraphs>269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Lato</vt:lpstr>
      <vt:lpstr>Calibri</vt:lpstr>
      <vt:lpstr>Wingdings</vt:lpstr>
      <vt:lpstr>Arial</vt:lpstr>
      <vt:lpstr>Open Sans Light</vt:lpstr>
      <vt:lpstr>1_Office Theme</vt:lpstr>
      <vt:lpstr>HMC Trade offers  multi-investment platform services in fintech, precious metals, forex, and blockchain based trading platform as services. </vt:lpstr>
      <vt:lpstr>Choose the Right Platform for you to Trade</vt:lpstr>
      <vt:lpstr>Welcome to Your  Best Payment Gateway  (Deposit &amp; Payout)</vt:lpstr>
      <vt:lpstr>Experience real-time trading with blockchain record-keeping for maximum transparency and security</vt:lpstr>
      <vt:lpstr>TRADING ASSETS </vt:lpstr>
      <vt:lpstr>OUR PRODUCTS</vt:lpstr>
      <vt:lpstr>LEGALS</vt:lpstr>
      <vt:lpstr>OUR LICENSES</vt:lpstr>
      <vt:lpstr>PowerPoint Presentation</vt:lpstr>
      <vt:lpstr>OUR PARTNER &amp; PROVIDERS</vt:lpstr>
      <vt:lpstr>CONTACT US HERE</vt:lpstr>
      <vt:lpstr>Contact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HMC Trade offers  multi-investment platform services in fintech, precious metals, forex, and blockchain.</dc:title>
  <dc:creator>Arai Ezzra</dc:creator>
  <cp:lastModifiedBy>alif haiqal</cp:lastModifiedBy>
  <cp:revision>15</cp:revision>
  <dcterms:modified xsi:type="dcterms:W3CDTF">2023-07-30T16:18:57Z</dcterms:modified>
</cp:coreProperties>
</file>